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3" r:id="rId5"/>
    <p:sldId id="269" r:id="rId6"/>
    <p:sldId id="264" r:id="rId7"/>
    <p:sldId id="265" r:id="rId8"/>
    <p:sldId id="266" r:id="rId9"/>
    <p:sldId id="268" r:id="rId10"/>
    <p:sldId id="271" r:id="rId11"/>
    <p:sldId id="257" r:id="rId12"/>
    <p:sldId id="258" r:id="rId13"/>
    <p:sldId id="260" r:id="rId14"/>
    <p:sldId id="270" r:id="rId15"/>
    <p:sldId id="262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0" d="100"/>
          <a:sy n="210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7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3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1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7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1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96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59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00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70B1-BD52-504C-85E7-D095F471C46A}" type="datetimeFigureOut">
              <a:rPr kumimoji="1" lang="ja-JP" altLang="en-US" smtClean="0"/>
              <a:t>14/12/20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437-46E2-9641-99D3-8C19E2F0EF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ase.jp/study06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D-Case</a:t>
            </a:r>
            <a:r>
              <a:rPr lang="ja-JP" altLang="en-US" dirty="0" smtClean="0"/>
              <a:t>経験集に向けて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電気通信大学</a:t>
            </a:r>
            <a:endParaRPr lang="en-US" altLang="ja-JP" dirty="0" smtClean="0"/>
          </a:p>
          <a:p>
            <a:r>
              <a:rPr kumimoji="1" lang="ja-JP" altLang="en-US" dirty="0" smtClean="0"/>
              <a:t>松野裕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527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D-Case</a:t>
            </a:r>
            <a:r>
              <a:rPr lang="ja-JP" altLang="en-US" dirty="0" smtClean="0"/>
              <a:t>研究会について</a:t>
            </a:r>
            <a:endParaRPr kumimoji="1" lang="en-US" altLang="ja-JP" dirty="0" smtClean="0"/>
          </a:p>
          <a:p>
            <a:r>
              <a:rPr lang="ja-JP" altLang="en-US" dirty="0" smtClean="0"/>
              <a:t>近況報告</a:t>
            </a:r>
            <a:r>
              <a:rPr lang="en-US" altLang="ja-JP" dirty="0" smtClean="0"/>
              <a:t>: OMG Dependability Assurance Framework for Safety-sensitive Consumer Devices</a:t>
            </a:r>
            <a:r>
              <a:rPr lang="ja-JP" altLang="en-US" dirty="0" smtClean="0"/>
              <a:t>国際規格標準化活動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D-Case</a:t>
            </a:r>
            <a:r>
              <a:rPr lang="ja-JP" altLang="en-US" dirty="0" smtClean="0">
                <a:solidFill>
                  <a:srgbClr val="FF0000"/>
                </a:solidFill>
              </a:rPr>
              <a:t>事例、パターン集へのご協力のお願い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</a:t>
            </a:r>
            <a:r>
              <a:rPr kumimoji="1" lang="en-US" altLang="ja-JP" dirty="0" smtClean="0"/>
              <a:t>D-Case</a:t>
            </a:r>
            <a:r>
              <a:rPr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ET</a:t>
            </a:r>
            <a:r>
              <a:rPr kumimoji="1" lang="ja-JP" altLang="en-US" dirty="0" smtClean="0"/>
              <a:t>デモ事例</a:t>
            </a:r>
            <a:endParaRPr kumimoji="1" lang="en-US" altLang="ja-JP" dirty="0" smtClean="0"/>
          </a:p>
          <a:p>
            <a:r>
              <a:rPr lang="en-US" altLang="ja-JP" dirty="0" smtClean="0"/>
              <a:t>D-Case</a:t>
            </a:r>
            <a:r>
              <a:rPr lang="ja-JP" altLang="en-US" dirty="0" smtClean="0"/>
              <a:t>チーム、</a:t>
            </a:r>
            <a:r>
              <a:rPr lang="en-US" altLang="ja-JP" dirty="0" smtClean="0"/>
              <a:t>DEOS</a:t>
            </a:r>
            <a:r>
              <a:rPr lang="ja-JP" altLang="en-US" dirty="0" smtClean="0"/>
              <a:t>センター事例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</a:t>
            </a:r>
            <a:r>
              <a:rPr lang="ja-JP" altLang="en-US" dirty="0" smtClean="0"/>
              <a:t>想定外</a:t>
            </a:r>
            <a:r>
              <a:rPr lang="en-US" altLang="ja-JP" dirty="0" smtClean="0"/>
              <a:t>)</a:t>
            </a:r>
            <a:r>
              <a:rPr lang="ja-JP" altLang="en-US" dirty="0" smtClean="0"/>
              <a:t>障害対応、</a:t>
            </a:r>
            <a:r>
              <a:rPr lang="en-US" altLang="ja-JP" dirty="0" err="1" smtClean="0"/>
              <a:t>SysML</a:t>
            </a:r>
            <a:r>
              <a:rPr lang="ja-JP" altLang="en-US" dirty="0" smtClean="0"/>
              <a:t>との連携等</a:t>
            </a:r>
            <a:endParaRPr lang="en-US" altLang="ja-JP" dirty="0" smtClean="0"/>
          </a:p>
          <a:p>
            <a:r>
              <a:rPr kumimoji="1" lang="ja-JP" altLang="en-US" dirty="0" smtClean="0"/>
              <a:t>デンソークリエイト事例</a:t>
            </a:r>
            <a:endParaRPr kumimoji="1" lang="en-US" altLang="ja-JP" dirty="0" smtClean="0"/>
          </a:p>
          <a:p>
            <a:r>
              <a:rPr lang="ja-JP" altLang="en-US" dirty="0" smtClean="0"/>
              <a:t>三菱電機事例</a:t>
            </a:r>
            <a:endParaRPr lang="en-US" altLang="ja-JP" dirty="0" smtClean="0"/>
          </a:p>
          <a:p>
            <a:r>
              <a:rPr kumimoji="1" lang="ja-JP" altLang="en-US" dirty="0" smtClean="0"/>
              <a:t>奈良先端大</a:t>
            </a:r>
            <a:r>
              <a:rPr lang="ja-JP" altLang="en-US" dirty="0" smtClean="0"/>
              <a:t>、名古屋大、電通大事例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山本パターンポケットガイド</a:t>
            </a:r>
            <a:endParaRPr lang="en-US" altLang="ja-JP" dirty="0" smtClean="0"/>
          </a:p>
          <a:p>
            <a:r>
              <a:rPr kumimoji="1" lang="ja-JP" altLang="en-US" dirty="0" smtClean="0"/>
              <a:t>超小型人工衛星事例（慶応大学）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95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既存の</a:t>
            </a:r>
            <a:r>
              <a:rPr lang="en-US" altLang="ja-JP" dirty="0" smtClean="0"/>
              <a:t>Assurance Case</a:t>
            </a:r>
            <a:r>
              <a:rPr lang="ja-JP" altLang="en-US" dirty="0" smtClean="0"/>
              <a:t>事例・パターン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York</a:t>
            </a:r>
            <a:r>
              <a:rPr kumimoji="1" lang="ja-JP" altLang="en-US" dirty="0" smtClean="0"/>
              <a:t>大学</a:t>
            </a:r>
            <a:endParaRPr kumimoji="1" lang="en-US" altLang="ja-JP" dirty="0" smtClean="0"/>
          </a:p>
          <a:p>
            <a:r>
              <a:rPr lang="en-US" altLang="ja-JP" dirty="0" smtClean="0"/>
              <a:t>City University London</a:t>
            </a:r>
          </a:p>
          <a:p>
            <a:r>
              <a:rPr lang="ja-JP" altLang="en-US" dirty="0" smtClean="0"/>
              <a:t>ヨーロッパ管制システムの</a:t>
            </a:r>
            <a:r>
              <a:rPr lang="en-US" altLang="ja-JP" dirty="0" smtClean="0"/>
              <a:t>Safety Case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r>
              <a:rPr lang="ja-JP" altLang="en-US" dirty="0" smtClean="0"/>
              <a:t>他の大学の事例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国際会議、ジャーナルでの発表事例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18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論文やウエブサイトなどにちらばっている</a:t>
            </a:r>
            <a:endParaRPr lang="en-US" altLang="ja-JP" dirty="0" smtClean="0"/>
          </a:p>
          <a:p>
            <a:r>
              <a:rPr kumimoji="1" lang="ja-JP" altLang="en-US" dirty="0" smtClean="0"/>
              <a:t>その事例やパターンが、再利用にあたって、どのような場面で用いられるかの考察が少ない場合が</a:t>
            </a:r>
            <a:r>
              <a:rPr kumimoji="1" lang="ja-JP" altLang="en-US" dirty="0" smtClean="0"/>
              <a:t>ある</a:t>
            </a:r>
            <a:endParaRPr lang="en-US" altLang="ja-JP" dirty="0" smtClean="0"/>
          </a:p>
          <a:p>
            <a:r>
              <a:rPr kumimoji="1" lang="ja-JP" altLang="en-US" dirty="0" smtClean="0"/>
              <a:t>抽象的</a:t>
            </a:r>
            <a:endParaRPr kumimoji="1" lang="en-US" altLang="ja-JP" dirty="0" smtClean="0"/>
          </a:p>
          <a:p>
            <a:r>
              <a:rPr lang="en-US" altLang="ja-JP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経験集へ向けて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これまでの４年以上に渡る活動で得られた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事例、パターンを出来る限り集め、経験集としてまとめる</a:t>
            </a:r>
            <a:endParaRPr kumimoji="1" lang="en-US" altLang="ja-JP" dirty="0" smtClean="0"/>
          </a:p>
          <a:p>
            <a:r>
              <a:rPr lang="ja-JP" altLang="en-US" dirty="0" smtClean="0"/>
              <a:t>まとめかた、タグ、項目など、研究課題</a:t>
            </a:r>
            <a:endParaRPr lang="en-US" altLang="ja-JP" dirty="0" smtClean="0"/>
          </a:p>
          <a:p>
            <a:r>
              <a:rPr kumimoji="1" lang="ja-JP" altLang="en-US" dirty="0" smtClean="0"/>
              <a:t>現在、とりあえずあるものを集めて、</a:t>
            </a:r>
            <a:r>
              <a:rPr kumimoji="1" lang="en-US" altLang="ja-JP" dirty="0" err="1" smtClean="0"/>
              <a:t>google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サイトに貼っている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sites.google.com</a:t>
            </a:r>
            <a:r>
              <a:rPr lang="en-US" altLang="ja-JP" dirty="0"/>
              <a:t>/site/</a:t>
            </a:r>
            <a:r>
              <a:rPr lang="en-US" altLang="ja-JP" dirty="0" err="1"/>
              <a:t>dcaselibrary</a:t>
            </a:r>
            <a:r>
              <a:rPr lang="en-US" altLang="ja-JP" dirty="0"/>
              <a:t>/home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299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おねがい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これまで書かれ</a:t>
            </a:r>
            <a:r>
              <a:rPr lang="ja-JP" altLang="en-US" dirty="0" smtClean="0"/>
              <a:t>た</a:t>
            </a:r>
            <a:r>
              <a:rPr lang="en-US" altLang="ja-JP" dirty="0" smtClean="0"/>
              <a:t>D-Case</a:t>
            </a:r>
            <a:r>
              <a:rPr lang="ja-JP" altLang="en-US" dirty="0" smtClean="0"/>
              <a:t>のソースをください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公開可能なもの</a:t>
            </a:r>
            <a:endParaRPr lang="en-US" altLang="ja-JP" dirty="0" smtClean="0"/>
          </a:p>
          <a:p>
            <a:r>
              <a:rPr kumimoji="1" lang="ja-JP" altLang="en-US" dirty="0" smtClean="0"/>
              <a:t>ツールは</a:t>
            </a:r>
            <a:r>
              <a:rPr kumimoji="1" lang="en-US" altLang="ja-JP" dirty="0" smtClean="0"/>
              <a:t>D-Case Editor</a:t>
            </a:r>
            <a:r>
              <a:rPr kumimoji="1" lang="ja-JP" altLang="en-US" dirty="0" smtClean="0"/>
              <a:t>か</a:t>
            </a:r>
            <a:r>
              <a:rPr kumimoji="1" lang="en-US" altLang="ja-JP" dirty="0" err="1" smtClean="0"/>
              <a:t>Astah</a:t>
            </a:r>
            <a:r>
              <a:rPr kumimoji="1" lang="en-US" altLang="ja-JP" dirty="0" smtClean="0"/>
              <a:t>/GSN</a:t>
            </a:r>
          </a:p>
          <a:p>
            <a:r>
              <a:rPr lang="ja-JP" altLang="en-US" dirty="0" smtClean="0"/>
              <a:t>とりあえず下記の</a:t>
            </a:r>
            <a:r>
              <a:rPr lang="en-US" altLang="ja-JP" dirty="0" smtClean="0"/>
              <a:t>Google</a:t>
            </a:r>
            <a:r>
              <a:rPr lang="ja-JP" altLang="en-US" dirty="0" smtClean="0"/>
              <a:t>サイトで公開します</a:t>
            </a:r>
            <a:endParaRPr lang="en-US" altLang="ja-JP" dirty="0" smtClean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sites.google.com</a:t>
            </a:r>
            <a:r>
              <a:rPr lang="en-US" altLang="ja-JP" dirty="0"/>
              <a:t>/site/</a:t>
            </a:r>
            <a:r>
              <a:rPr lang="en-US" altLang="ja-JP" dirty="0" err="1"/>
              <a:t>dcaselibrary</a:t>
            </a:r>
            <a:r>
              <a:rPr lang="en-US" altLang="ja-JP" dirty="0"/>
              <a:t>/home</a:t>
            </a:r>
          </a:p>
        </p:txBody>
      </p:sp>
    </p:spTree>
    <p:extLst>
      <p:ext uri="{BB962C8B-B14F-4D97-AF65-F5344CB8AC3E}">
        <p14:creationId xmlns:p14="http://schemas.microsoft.com/office/powerpoint/2010/main" val="343645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これまでの成果をまとめていく</a:t>
            </a:r>
            <a:endParaRPr kumimoji="1" lang="en-US" altLang="ja-JP" dirty="0" smtClean="0"/>
          </a:p>
          <a:p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の構文規定、認証方法などの議論を開始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9363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D-Case</a:t>
            </a:r>
            <a:r>
              <a:rPr lang="ja-JP" altLang="en-US" dirty="0" smtClean="0">
                <a:solidFill>
                  <a:srgbClr val="FF0000"/>
                </a:solidFill>
              </a:rPr>
              <a:t>研究会について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近況報告</a:t>
            </a:r>
            <a:r>
              <a:rPr lang="en-US" altLang="ja-JP" dirty="0" smtClean="0"/>
              <a:t>: OMG Dependability Assurance Framework for Safety-sensitive Consumer Devices</a:t>
            </a:r>
            <a:r>
              <a:rPr lang="ja-JP" altLang="en-US" dirty="0" smtClean="0"/>
              <a:t>国際規格標準化活動</a:t>
            </a:r>
            <a:endParaRPr lang="en-US" altLang="ja-JP" dirty="0" smtClean="0"/>
          </a:p>
          <a:p>
            <a:r>
              <a:rPr lang="en-US" altLang="ja-JP" dirty="0" smtClean="0"/>
              <a:t>D-Case</a:t>
            </a:r>
            <a:r>
              <a:rPr lang="ja-JP" altLang="en-US" dirty="0" smtClean="0"/>
              <a:t>パターン集へのご協力のお願い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64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研究会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D-Case: </a:t>
            </a:r>
            <a:r>
              <a:rPr kumimoji="1" lang="ja-JP" altLang="en-US" dirty="0" smtClean="0"/>
              <a:t>ディペンダビリティ合意形成のための手法、ツール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アシュアランスケース、セーフティケース</a:t>
            </a:r>
            <a:endParaRPr lang="en-US" altLang="ja-JP" dirty="0" smtClean="0"/>
          </a:p>
          <a:p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に関する研究、実証実験に関する研究会をこれまで６回開催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29826" y="4366584"/>
            <a:ext cx="72184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u="sng" dirty="0"/>
              <a:t>第１回　平成２４年９月１４日</a:t>
            </a:r>
            <a:r>
              <a:rPr lang="en-US" altLang="ja-JP" u="sng" dirty="0"/>
              <a:t>(</a:t>
            </a:r>
            <a:r>
              <a:rPr lang="ja-JP" altLang="en-US" u="sng" dirty="0"/>
              <a:t>デンソークリエイト本社</a:t>
            </a:r>
            <a:r>
              <a:rPr lang="en-US" altLang="ja-JP" u="sng" dirty="0" smtClean="0"/>
              <a:t>)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u="sng" dirty="0"/>
              <a:t>第２回　平成２４年１２月２０日</a:t>
            </a:r>
            <a:r>
              <a:rPr lang="en-US" altLang="ja-JP" u="sng" dirty="0"/>
              <a:t>(</a:t>
            </a:r>
            <a:r>
              <a:rPr lang="ja-JP" altLang="en-US" u="sng" dirty="0"/>
              <a:t>デンソークリエイト本社</a:t>
            </a:r>
            <a:r>
              <a:rPr lang="en-US" altLang="ja-JP" u="sng" dirty="0" smtClean="0"/>
              <a:t>)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u="sng" dirty="0"/>
              <a:t>第３回　平成２５年４月１９日</a:t>
            </a:r>
            <a:r>
              <a:rPr lang="en-US" altLang="ja-JP" u="sng" dirty="0"/>
              <a:t>(</a:t>
            </a:r>
            <a:r>
              <a:rPr lang="ja-JP" altLang="en-US" u="sng" dirty="0"/>
              <a:t>慶応大学日吉キャンパス</a:t>
            </a:r>
            <a:r>
              <a:rPr lang="en-US" altLang="ja-JP" u="sng" dirty="0" smtClean="0"/>
              <a:t>)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u="sng" dirty="0"/>
              <a:t>第４回　平成２５年１０月２２日</a:t>
            </a:r>
            <a:r>
              <a:rPr lang="en-US" altLang="ja-JP" u="sng" dirty="0"/>
              <a:t>(</a:t>
            </a:r>
            <a:r>
              <a:rPr lang="ja-JP" altLang="en-US" u="sng" dirty="0"/>
              <a:t>京都アックスセミナールーム</a:t>
            </a:r>
            <a:r>
              <a:rPr lang="en-US" altLang="ja-JP" u="sng" dirty="0" smtClean="0"/>
              <a:t>)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u="sng" dirty="0"/>
              <a:t>第５回　平成２６年３月１８日</a:t>
            </a:r>
            <a:r>
              <a:rPr lang="en-US" altLang="ja-JP" u="sng" dirty="0"/>
              <a:t>(</a:t>
            </a:r>
            <a:r>
              <a:rPr lang="ja-JP" altLang="en-US" u="sng" dirty="0"/>
              <a:t>国立情報学研究所</a:t>
            </a:r>
            <a:r>
              <a:rPr lang="en-US" altLang="ja-JP" u="sng" dirty="0" smtClean="0"/>
              <a:t>)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u="sng" dirty="0">
                <a:hlinkClick r:id="rId2"/>
              </a:rPr>
              <a:t>第６回　平成２６年７月１１日</a:t>
            </a:r>
            <a:r>
              <a:rPr lang="en-US" altLang="ja-JP" u="sng" dirty="0">
                <a:hlinkClick r:id="rId2"/>
              </a:rPr>
              <a:t>(</a:t>
            </a:r>
            <a:r>
              <a:rPr lang="ja-JP" altLang="en-US" u="sng" dirty="0">
                <a:hlinkClick r:id="rId2"/>
              </a:rPr>
              <a:t>東京大学</a:t>
            </a:r>
            <a:r>
              <a:rPr lang="en-US" altLang="ja-JP" u="sng" dirty="0" smtClean="0">
                <a:hlinkClick r:id="rId2"/>
              </a:rPr>
              <a:t>)</a:t>
            </a:r>
            <a:endParaRPr lang="en-US" altLang="ja-JP" u="sng" dirty="0" smtClean="0"/>
          </a:p>
        </p:txBody>
      </p:sp>
    </p:spTree>
    <p:extLst>
      <p:ext uri="{BB962C8B-B14F-4D97-AF65-F5344CB8AC3E}">
        <p14:creationId xmlns:p14="http://schemas.microsoft.com/office/powerpoint/2010/main" val="403020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第６回</a:t>
            </a:r>
            <a:r>
              <a:rPr lang="en-US" altLang="ja-JP" dirty="0" smtClean="0"/>
              <a:t>D-Case</a:t>
            </a:r>
            <a:r>
              <a:rPr lang="ja-JP" altLang="en-US" dirty="0" smtClean="0"/>
              <a:t>研究会</a:t>
            </a:r>
            <a:r>
              <a:rPr lang="en-US" altLang="ja-JP" dirty="0" smtClean="0"/>
              <a:t>@</a:t>
            </a:r>
            <a:r>
              <a:rPr lang="ja-JP" altLang="en-US" dirty="0" smtClean="0"/>
              <a:t>東大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66" y="1568282"/>
            <a:ext cx="6003030" cy="44817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0732" y="2662863"/>
            <a:ext cx="15794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Adelard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Luke </a:t>
            </a:r>
            <a:r>
              <a:rPr lang="en-US" altLang="ja-JP" dirty="0" err="1" smtClean="0"/>
              <a:t>Emmet</a:t>
            </a:r>
            <a:r>
              <a:rPr lang="ja-JP" altLang="en-US" dirty="0" smtClean="0"/>
              <a:t>氏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他に</a:t>
            </a:r>
            <a:endParaRPr lang="en-US" altLang="ja-JP" dirty="0" smtClean="0"/>
          </a:p>
          <a:p>
            <a:r>
              <a:rPr kumimoji="1" lang="ja-JP" altLang="en-US" dirty="0" smtClean="0"/>
              <a:t>議論学などの</a:t>
            </a:r>
            <a:endParaRPr kumimoji="1" lang="en-US" altLang="ja-JP" dirty="0" smtClean="0"/>
          </a:p>
          <a:p>
            <a:r>
              <a:rPr lang="ja-JP" altLang="en-US" dirty="0" smtClean="0"/>
              <a:t>話題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43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D-Case</a:t>
            </a:r>
            <a:r>
              <a:rPr lang="ja-JP" altLang="en-US" dirty="0" smtClean="0"/>
              <a:t>研究会について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近況報告</a:t>
            </a:r>
            <a:r>
              <a:rPr lang="en-US" altLang="ja-JP" dirty="0" smtClean="0">
                <a:solidFill>
                  <a:srgbClr val="FF0000"/>
                </a:solidFill>
              </a:rPr>
              <a:t>: OMG Dependability Assurance Framework for Safety-sensitive Consumer Devices</a:t>
            </a:r>
            <a:r>
              <a:rPr lang="ja-JP" altLang="en-US" dirty="0" smtClean="0">
                <a:solidFill>
                  <a:srgbClr val="FF0000"/>
                </a:solidFill>
              </a:rPr>
              <a:t>国際規格標準化活動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D-Case</a:t>
            </a:r>
            <a:r>
              <a:rPr lang="ja-JP" altLang="en-US" dirty="0" smtClean="0"/>
              <a:t>事例、パターン集へのご協力のお願い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5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Dependability Assurance Framework </a:t>
            </a:r>
            <a:br>
              <a:rPr kumimoji="1" lang="en-US" altLang="ja-JP" dirty="0" smtClean="0"/>
            </a:br>
            <a:r>
              <a:rPr lang="en-US" altLang="ja-JP" dirty="0" smtClean="0"/>
              <a:t>(DAF)</a:t>
            </a:r>
            <a:br>
              <a:rPr lang="en-US" altLang="ja-JP" dirty="0" smtClean="0"/>
            </a:br>
            <a:r>
              <a:rPr kumimoji="1" lang="en-US" altLang="ja-JP" dirty="0" smtClean="0"/>
              <a:t>for Safety-Sensitive Consumer Devices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91780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トヨタなどの、日本流すり合わせ開発をアシュアランスケースでモデル化</a:t>
            </a:r>
            <a:endParaRPr kumimoji="1" lang="en-US" altLang="ja-JP" dirty="0" smtClean="0"/>
          </a:p>
          <a:p>
            <a:r>
              <a:rPr lang="ja-JP" altLang="en-US" dirty="0" smtClean="0"/>
              <a:t>内容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Dependability Concept Model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Dependability Assurance Case template (D-Case)</a:t>
            </a:r>
          </a:p>
          <a:p>
            <a:pPr lvl="1"/>
            <a:r>
              <a:rPr kumimoji="1" lang="en-US" altLang="ja-JP" dirty="0" smtClean="0"/>
              <a:t>Dependability Process Model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6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DAF</a:t>
            </a:r>
            <a:r>
              <a:rPr kumimoji="1" lang="ja-JP" altLang="en-US" dirty="0" smtClean="0"/>
              <a:t>テンプレートの基本構造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820"/>
            <a:ext cx="8229600" cy="3755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8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4" y="0"/>
            <a:ext cx="632082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0065" y="69819"/>
            <a:ext cx="5573935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DAF</a:t>
            </a:r>
            <a:r>
              <a:rPr lang="ja-JP" altLang="en-US" dirty="0" smtClean="0"/>
              <a:t>テンプレート例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Proven In Use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0922" y="124438"/>
            <a:ext cx="147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既存部分を</a:t>
            </a:r>
            <a:endParaRPr kumimoji="1" lang="en-US" altLang="ja-JP" dirty="0" smtClean="0"/>
          </a:p>
          <a:p>
            <a:r>
              <a:rPr lang="en-US" altLang="ja-JP" dirty="0" smtClean="0"/>
              <a:t>Proven in Use</a:t>
            </a:r>
          </a:p>
          <a:p>
            <a:r>
              <a:rPr kumimoji="1" lang="ja-JP" altLang="en-US" dirty="0" smtClean="0"/>
              <a:t>で保証する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3864" y="1993565"/>
            <a:ext cx="147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既存部分は</a:t>
            </a:r>
            <a:endParaRPr kumimoji="1" lang="en-US" altLang="ja-JP" dirty="0" smtClean="0"/>
          </a:p>
          <a:p>
            <a:r>
              <a:rPr lang="en-US" altLang="ja-JP" dirty="0" smtClean="0"/>
              <a:t>Proven in Use</a:t>
            </a:r>
          </a:p>
          <a:p>
            <a:r>
              <a:rPr lang="ja-JP" altLang="en-US" dirty="0" smtClean="0"/>
              <a:t>の基準を</a:t>
            </a:r>
            <a:endParaRPr lang="en-US" altLang="ja-JP" dirty="0" smtClean="0"/>
          </a:p>
          <a:p>
            <a:r>
              <a:rPr kumimoji="1" lang="ja-JP" altLang="en-US" dirty="0" smtClean="0"/>
              <a:t>満たすか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52500" y="2253001"/>
            <a:ext cx="3400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Proven in Use</a:t>
            </a:r>
            <a:r>
              <a:rPr kumimoji="1" lang="ja-JP" altLang="en-US" dirty="0" smtClean="0"/>
              <a:t>基準を満たす</a:t>
            </a:r>
            <a:endParaRPr kumimoji="1" lang="en-US" altLang="ja-JP" dirty="0" smtClean="0"/>
          </a:p>
          <a:p>
            <a:r>
              <a:rPr lang="ja-JP" altLang="en-US" dirty="0" smtClean="0"/>
              <a:t>既存部分はディペンダブルである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91003" y="4328494"/>
            <a:ext cx="172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開発記録による</a:t>
            </a:r>
            <a:endParaRPr kumimoji="1" lang="en-US" altLang="ja-JP" dirty="0" smtClean="0"/>
          </a:p>
          <a:p>
            <a:r>
              <a:rPr lang="en-US" altLang="ja-JP" dirty="0" smtClean="0"/>
              <a:t>Proven in Use</a:t>
            </a:r>
          </a:p>
          <a:p>
            <a:r>
              <a:rPr kumimoji="1" lang="ja-JP" altLang="en-US" dirty="0" smtClean="0"/>
              <a:t>の保証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7762" y="3755002"/>
            <a:ext cx="172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運用記録による</a:t>
            </a:r>
            <a:endParaRPr kumimoji="1" lang="en-US" altLang="ja-JP" dirty="0" smtClean="0"/>
          </a:p>
          <a:p>
            <a:r>
              <a:rPr lang="en-US" altLang="ja-JP" dirty="0" smtClean="0"/>
              <a:t>Proven in Use</a:t>
            </a:r>
          </a:p>
          <a:p>
            <a:r>
              <a:rPr kumimoji="1" lang="ja-JP" altLang="en-US" dirty="0" smtClean="0"/>
              <a:t>の保証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81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2014.12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OMG</a:t>
            </a:r>
            <a:r>
              <a:rPr kumimoji="1" lang="ja-JP" altLang="en-US" dirty="0" smtClean="0"/>
              <a:t>規格として採択！</a:t>
            </a:r>
            <a:endParaRPr kumimoji="1" lang="ja-JP" altLang="en-US" dirty="0"/>
          </a:p>
        </p:txBody>
      </p:sp>
      <p:pic>
        <p:nvPicPr>
          <p:cNvPr id="4" name="図 3" descr="IMG_27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2" y="1459922"/>
            <a:ext cx="6177039" cy="46327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57200" y="5769535"/>
            <a:ext cx="435317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アシュアランスケースのパターン</a:t>
            </a:r>
            <a:endParaRPr kumimoji="1" lang="en-US" altLang="ja-JP" dirty="0" smtClean="0"/>
          </a:p>
          <a:p>
            <a:r>
              <a:rPr lang="ja-JP" altLang="en-US" dirty="0" smtClean="0"/>
              <a:t>を定める国際規格としては、おそらく世界発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2368" y="5478882"/>
            <a:ext cx="2303635" cy="923330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研究会</a:t>
            </a:r>
            <a:endParaRPr kumimoji="1" lang="en-US" altLang="ja-JP" dirty="0" smtClean="0"/>
          </a:p>
          <a:p>
            <a:r>
              <a:rPr lang="ja-JP" altLang="en-US" dirty="0" smtClean="0"/>
              <a:t>で得られた</a:t>
            </a:r>
            <a:r>
              <a:rPr lang="en-US" altLang="ja-JP" dirty="0" smtClean="0"/>
              <a:t>D-Case</a:t>
            </a:r>
          </a:p>
          <a:p>
            <a:r>
              <a:rPr kumimoji="1" lang="ja-JP" altLang="en-US" dirty="0" smtClean="0"/>
              <a:t>を標準化していきたい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201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483</Words>
  <Application>Microsoft Macintosh PowerPoint</Application>
  <PresentationFormat>画面に合わせる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D-Case経験集に向けて</vt:lpstr>
      <vt:lpstr>内容</vt:lpstr>
      <vt:lpstr>D-Case研究会</vt:lpstr>
      <vt:lpstr>第６回D-Case研究会@東大</vt:lpstr>
      <vt:lpstr>内容</vt:lpstr>
      <vt:lpstr>Dependability Assurance Framework  (DAF) for Safety-Sensitive Consumer Devices</vt:lpstr>
      <vt:lpstr>DAFテンプレートの基本構造</vt:lpstr>
      <vt:lpstr>DAFテンプレート例 Proven In Use</vt:lpstr>
      <vt:lpstr>2014.12 OMG規格として採択！</vt:lpstr>
      <vt:lpstr>内容</vt:lpstr>
      <vt:lpstr>これまでのD-Case例</vt:lpstr>
      <vt:lpstr>既存のAssurance Case事例・パターン</vt:lpstr>
      <vt:lpstr>課題</vt:lpstr>
      <vt:lpstr>D-Case経験集へ向けて</vt:lpstr>
      <vt:lpstr>おねがい</vt:lpstr>
      <vt:lpstr>まとめ</vt:lpstr>
    </vt:vector>
  </TitlesOfParts>
  <Company>電気通信大学大学院情報システム学研究科社会知能情報学専攻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D-Case経験集の構築に向けて</dc:title>
  <dc:creator>松野 裕</dc:creator>
  <cp:lastModifiedBy>松野 裕</cp:lastModifiedBy>
  <cp:revision>56</cp:revision>
  <dcterms:created xsi:type="dcterms:W3CDTF">2014-12-03T12:20:16Z</dcterms:created>
  <dcterms:modified xsi:type="dcterms:W3CDTF">2014-12-20T05:34:01Z</dcterms:modified>
</cp:coreProperties>
</file>