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3" r:id="rId2"/>
    <p:sldId id="294" r:id="rId3"/>
    <p:sldId id="378" r:id="rId4"/>
    <p:sldId id="379" r:id="rId5"/>
    <p:sldId id="380" r:id="rId6"/>
    <p:sldId id="385" r:id="rId7"/>
    <p:sldId id="387" r:id="rId8"/>
    <p:sldId id="381" r:id="rId9"/>
    <p:sldId id="382" r:id="rId10"/>
    <p:sldId id="392" r:id="rId11"/>
    <p:sldId id="388" r:id="rId12"/>
    <p:sldId id="389" r:id="rId13"/>
    <p:sldId id="390" r:id="rId14"/>
    <p:sldId id="393" r:id="rId15"/>
    <p:sldId id="370" r:id="rId16"/>
    <p:sldId id="405" r:id="rId17"/>
    <p:sldId id="394" r:id="rId18"/>
    <p:sldId id="395" r:id="rId19"/>
    <p:sldId id="396" r:id="rId20"/>
    <p:sldId id="412" r:id="rId21"/>
    <p:sldId id="397" r:id="rId22"/>
    <p:sldId id="408" r:id="rId23"/>
    <p:sldId id="398" r:id="rId24"/>
    <p:sldId id="409" r:id="rId25"/>
    <p:sldId id="399" r:id="rId26"/>
    <p:sldId id="401" r:id="rId27"/>
    <p:sldId id="410" r:id="rId28"/>
    <p:sldId id="402" r:id="rId29"/>
    <p:sldId id="403" r:id="rId30"/>
    <p:sldId id="404" r:id="rId31"/>
    <p:sldId id="406" r:id="rId32"/>
    <p:sldId id="407" r:id="rId33"/>
    <p:sldId id="376" r:id="rId34"/>
    <p:sldId id="411" r:id="rId35"/>
    <p:sldId id="413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6735" autoAdjust="0"/>
  </p:normalViewPr>
  <p:slideViewPr>
    <p:cSldViewPr snapToObjects="1">
      <p:cViewPr varScale="1">
        <p:scale>
          <a:sx n="85" d="100"/>
          <a:sy n="85" d="100"/>
        </p:scale>
        <p:origin x="-1952" y="-104"/>
      </p:cViewPr>
      <p:guideLst>
        <p:guide orient="horz" pos="14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A40EF-06C8-544E-8F3D-F14B044B6167}" type="datetimeFigureOut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FBE1E-CF65-EB44-9E91-09E504F485C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66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7A1B7-7310-5549-BBBD-A5EFE7EAD51D}" type="datetimeFigureOut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71F3-D10D-C04D-A8CB-D0DBE36492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70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00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とは，指定された品質や条件を満たしていること保証する図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つのノードからなる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・まず，トップゴールとして「エレベータシステムがディペンダブルである．」というノードを記述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・その下に，議論の視点を記述するストラテジを記述．この例では，エレベータの構成要素に基づき議論の分解をしていく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・その下に，議論分解により，サブゴールが記述できる．この議論分解とゴールを具体的詳細化を繰り返し，</a:t>
            </a:r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を作成する．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・納得できるまでに議論展開できたら，文書やテスト結果のようなエビデンスを記述するエビデンスノードを一番下に接続する．</a:t>
            </a: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u="sng" dirty="0" smtClean="0">
                <a:solidFill>
                  <a:srgbClr val="FF0000"/>
                </a:solidFill>
              </a:rPr>
              <a:t>☆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人たちによってゴール等が変わっていくこと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(2014/09/22 17:03) -----</a:t>
            </a:r>
          </a:p>
          <a:p>
            <a:r>
              <a:rPr kumimoji="1" lang="ja-JP" altLang="en-US" dirty="0"/>
              <a:t>全体像を</a:t>
            </a:r>
          </a:p>
          <a:p>
            <a:r>
              <a:rPr kumimoji="1" lang="ja-JP" altLang="en-US" dirty="0"/>
              <a:t>戦略</a:t>
            </a:r>
          </a:p>
          <a:p>
            <a:r>
              <a:rPr kumimoji="1" lang="ja-JP" altLang="en-US" dirty="0"/>
              <a:t>人たちによってゴール等が変わっていくこと</a:t>
            </a:r>
          </a:p>
          <a:p>
            <a:r>
              <a:rPr kumimoji="1" lang="ja-JP" altLang="en-US" dirty="0"/>
              <a:t>S2とS3はたまたま同じ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なんでいるのかを説明する．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55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739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64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55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6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24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1F3-D10D-C04D-A8CB-D0DBE36492D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FE5-16A2-9E4B-ADC2-E4AA9264EF9F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56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9BBA-4080-D349-A14C-032655E96A45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13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A47-FDF0-EE46-BF70-D54EE1DC4A8E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6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CCBC-7A8F-E046-B098-EBDCB2BFBCE4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66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5F3-D56D-084C-AF8A-33C135898C2E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4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FCD5-03C4-FA4D-AB2B-36CFF9B9C865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B206-B3A5-6C4E-A923-565173AD8F52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5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913-7B44-CF41-8F46-1AE9DC957EE3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3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E129-D41B-A740-901D-7993DDF2AA34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5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9491-09F9-344A-A0F7-35485314130C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6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900-7B5B-0342-BED9-B19E7E743EF1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A6B2-B186-6E44-959E-ABA2AD92D158}" type="datetime1">
              <a:rPr kumimoji="1" lang="ja-JP" altLang="en-US" smtClean="0"/>
              <a:pPr/>
              <a:t>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CE68-E39A-6148-B018-404637F9C5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4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6007" y="2130425"/>
            <a:ext cx="8183743" cy="1470025"/>
          </a:xfrm>
        </p:spPr>
        <p:txBody>
          <a:bodyPr>
            <a:normAutofit fontScale="90000"/>
          </a:bodyPr>
          <a:lstStyle/>
          <a:p>
            <a:r>
              <a:rPr lang="en-US" altLang="ja-JP" sz="2700" dirty="0" smtClean="0"/>
              <a:t>2014</a:t>
            </a:r>
            <a:r>
              <a:rPr lang="ja-JP" altLang="en-US" sz="2700" dirty="0" smtClean="0"/>
              <a:t>年</a:t>
            </a:r>
            <a:r>
              <a:rPr lang="en-US" altLang="ja-JP" sz="2700" dirty="0" smtClean="0"/>
              <a:t>12</a:t>
            </a:r>
            <a:r>
              <a:rPr lang="ja-JP" altLang="en-US" sz="2700" dirty="0" smtClean="0"/>
              <a:t>月</a:t>
            </a:r>
            <a:r>
              <a:rPr lang="en-US" altLang="ja-JP" sz="2700" dirty="0" smtClean="0"/>
              <a:t>19</a:t>
            </a:r>
            <a:r>
              <a:rPr lang="ja-JP" altLang="en-US" sz="2700" dirty="0" smtClean="0"/>
              <a:t>日</a:t>
            </a:r>
            <a:r>
              <a:rPr lang="en-US" altLang="ja-JP" sz="2700" dirty="0" smtClean="0"/>
              <a:t> </a:t>
            </a:r>
            <a:r>
              <a:rPr lang="ja-JP" altLang="en-US" sz="2700" dirty="0" smtClean="0"/>
              <a:t>第</a:t>
            </a:r>
            <a:r>
              <a:rPr lang="en-US" altLang="ja-JP" sz="2700" dirty="0" smtClean="0"/>
              <a:t>7</a:t>
            </a:r>
            <a:r>
              <a:rPr lang="ja-JP" altLang="en-US" sz="2700" dirty="0" smtClean="0"/>
              <a:t>回</a:t>
            </a:r>
            <a:r>
              <a:rPr lang="en-US" altLang="ja-JP" sz="2700" dirty="0" smtClean="0"/>
              <a:t>D-case</a:t>
            </a:r>
            <a:r>
              <a:rPr lang="ja-JP" altLang="en-US" sz="2700" dirty="0" smtClean="0"/>
              <a:t>研究会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5300" dirty="0"/>
              <a:t>コンテクスト依存関係に</a:t>
            </a:r>
            <a:r>
              <a:rPr lang="ja-JP" altLang="en-US" sz="5300" dirty="0" smtClean="0"/>
              <a:t>基づく</a:t>
            </a: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en-US" altLang="ja-JP" sz="5300" dirty="0" smtClean="0"/>
              <a:t>D</a:t>
            </a:r>
            <a:r>
              <a:rPr lang="en-US" altLang="ja-JP" sz="5300" dirty="0"/>
              <a:t>-Case</a:t>
            </a:r>
            <a:r>
              <a:rPr lang="ja-JP" altLang="en-US" sz="5300" dirty="0"/>
              <a:t>レビュー手法の紹介</a:t>
            </a:r>
            <a:endParaRPr kumimoji="1" lang="ja-JP" altLang="en-US" sz="5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09266" y="4598586"/>
            <a:ext cx="7660484" cy="1752600"/>
          </a:xfrm>
        </p:spPr>
        <p:txBody>
          <a:bodyPr>
            <a:normAutofit/>
          </a:bodyPr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mtClean="0">
                <a:solidFill>
                  <a:schemeClr val="tx1"/>
                </a:solidFill>
              </a:rPr>
              <a:t>名古屋大学大学院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情報科学研究科</a:t>
            </a:r>
            <a:r>
              <a:rPr lang="ja-JP" altLang="en-US" sz="4000" dirty="0" smtClean="0">
                <a:solidFill>
                  <a:schemeClr val="tx1"/>
                </a:solidFill>
              </a:rPr>
              <a:t>　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4000" dirty="0" smtClean="0">
                <a:solidFill>
                  <a:schemeClr val="tx1"/>
                </a:solidFill>
              </a:rPr>
              <a:t>松村</a:t>
            </a:r>
            <a:r>
              <a:rPr lang="en-US" altLang="ja-JP" sz="4000" dirty="0" smtClean="0">
                <a:solidFill>
                  <a:schemeClr val="tx1"/>
                </a:solidFill>
              </a:rPr>
              <a:t> </a:t>
            </a:r>
            <a:r>
              <a:rPr lang="ja-JP" altLang="en-US" sz="4000" dirty="0" smtClean="0">
                <a:solidFill>
                  <a:schemeClr val="tx1"/>
                </a:solidFill>
              </a:rPr>
              <a:t>昌典　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07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6" y="-19443"/>
            <a:ext cx="8229600" cy="905935"/>
          </a:xfrm>
        </p:spPr>
        <p:txBody>
          <a:bodyPr>
            <a:noAutofit/>
          </a:bodyPr>
          <a:lstStyle/>
          <a:p>
            <a:r>
              <a:rPr lang="ja-JP" altLang="en-US" sz="4300" dirty="0" smtClean="0"/>
              <a:t>システムコンテクストの</a:t>
            </a:r>
            <a:r>
              <a:rPr lang="ja-JP" altLang="en-US" sz="4300" dirty="0"/>
              <a:t>関係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71"/>
            <a:ext cx="9144000" cy="592790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400" dirty="0" smtClean="0"/>
              <a:t>対象</a:t>
            </a:r>
            <a:r>
              <a:rPr lang="en-US" altLang="ja-JP" sz="2400" dirty="0" smtClean="0"/>
              <a:t>-</a:t>
            </a:r>
            <a:r>
              <a:rPr lang="ja-JP" altLang="en-US" sz="2400" dirty="0" smtClean="0"/>
              <a:t>対象関係（対象コンテクスト間）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000" dirty="0" smtClean="0"/>
              <a:t>ある</a:t>
            </a:r>
            <a:r>
              <a:rPr lang="ja-JP" altLang="en-US" sz="2000" dirty="0"/>
              <a:t>対象</a:t>
            </a:r>
            <a:r>
              <a:rPr lang="ja-JP" altLang="en-US" sz="2000" dirty="0" smtClean="0"/>
              <a:t>コンテクスト</a:t>
            </a:r>
            <a:r>
              <a:rPr lang="en-US" altLang="ja-JP" sz="2000" dirty="0"/>
              <a:t>X</a:t>
            </a:r>
            <a:r>
              <a:rPr lang="ja-JP" altLang="en-US" sz="2000" dirty="0" smtClean="0"/>
              <a:t>が</a:t>
            </a:r>
            <a:r>
              <a:rPr lang="ja-JP" altLang="en-US" sz="2000" dirty="0"/>
              <a:t>，他方の対象</a:t>
            </a:r>
            <a:r>
              <a:rPr lang="ja-JP" altLang="en-US" sz="2000" dirty="0" smtClean="0"/>
              <a:t>コンテクスト</a:t>
            </a:r>
            <a:r>
              <a:rPr lang="en-US" altLang="ja-JP" sz="2000" dirty="0"/>
              <a:t>Y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構成</a:t>
            </a:r>
            <a:r>
              <a:rPr lang="ja-JP" altLang="en-US" sz="2000" dirty="0" smtClean="0"/>
              <a:t>要素になる場合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 smtClean="0"/>
              <a:t>直感的に，</a:t>
            </a:r>
            <a:r>
              <a:rPr lang="en-US" altLang="ja-JP" sz="2000" dirty="0" smtClean="0"/>
              <a:t>X ⊂ Y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/>
              <a:t>例</a:t>
            </a:r>
            <a:r>
              <a:rPr lang="en-US" altLang="ja-JP" sz="2000" dirty="0"/>
              <a:t>:</a:t>
            </a:r>
            <a:r>
              <a:rPr lang="ja-JP" altLang="en-US" sz="2000" dirty="0"/>
              <a:t>「自動車」と「エアバッグ装置</a:t>
            </a:r>
            <a:r>
              <a:rPr lang="ja-JP" altLang="en-US" sz="2000" dirty="0" smtClean="0"/>
              <a:t>」</a:t>
            </a:r>
            <a:endParaRPr lang="en-US" altLang="ja-JP" sz="2000" dirty="0"/>
          </a:p>
          <a:p>
            <a:pPr>
              <a:buFont typeface="Wingdings" charset="2"/>
              <a:buChar char="u"/>
            </a:pPr>
            <a:r>
              <a:rPr lang="ja-JP" altLang="en-US" sz="2400" dirty="0" smtClean="0"/>
              <a:t>条件</a:t>
            </a:r>
            <a:r>
              <a:rPr lang="en-US" altLang="ja-JP" sz="2400" dirty="0" smtClean="0"/>
              <a:t>-</a:t>
            </a:r>
            <a:r>
              <a:rPr lang="ja-JP" altLang="en-US" sz="2400" dirty="0" smtClean="0"/>
              <a:t>条件関係（条件コンテクスト間）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000" dirty="0" smtClean="0"/>
              <a:t>ある</a:t>
            </a:r>
            <a:r>
              <a:rPr lang="ja-JP" altLang="en-US" sz="2000" dirty="0"/>
              <a:t>条件</a:t>
            </a:r>
            <a:r>
              <a:rPr lang="ja-JP" altLang="en-US" sz="2000" dirty="0" smtClean="0"/>
              <a:t>コンテクスト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が</a:t>
            </a:r>
            <a:r>
              <a:rPr lang="ja-JP" altLang="en-US" sz="2000" dirty="0"/>
              <a:t>，他方の条件</a:t>
            </a:r>
            <a:r>
              <a:rPr lang="ja-JP" altLang="en-US" sz="2000" dirty="0" smtClean="0"/>
              <a:t>コンテクスト</a:t>
            </a:r>
            <a:r>
              <a:rPr lang="en-US" altLang="ja-JP" sz="2000" dirty="0" smtClean="0"/>
              <a:t>Y</a:t>
            </a:r>
            <a:r>
              <a:rPr lang="ja-JP" altLang="en-US" sz="2000" dirty="0" smtClean="0"/>
              <a:t>を</a:t>
            </a:r>
            <a:r>
              <a:rPr lang="ja-JP" altLang="en-US" sz="2000" dirty="0"/>
              <a:t>具体的に記述</a:t>
            </a:r>
            <a:r>
              <a:rPr lang="ja-JP" altLang="en-US" sz="2000" dirty="0" smtClean="0"/>
              <a:t>している場合</a:t>
            </a:r>
            <a:endParaRPr lang="en-US" altLang="ja-JP" sz="2000" dirty="0" smtClean="0"/>
          </a:p>
          <a:p>
            <a:pPr lvl="1">
              <a:buFont typeface="Wingdings" charset="2"/>
              <a:buChar char="Ø"/>
            </a:pPr>
            <a:r>
              <a:rPr lang="ja-JP" altLang="en-US" sz="2000" dirty="0"/>
              <a:t>直感的に，</a:t>
            </a:r>
            <a:r>
              <a:rPr lang="en-US" altLang="ja-JP" sz="2000" dirty="0"/>
              <a:t>X ⊂ </a:t>
            </a:r>
            <a:r>
              <a:rPr lang="en-US" altLang="ja-JP" sz="2000" dirty="0" smtClean="0"/>
              <a:t>Y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/>
              <a:t>例</a:t>
            </a:r>
            <a:r>
              <a:rPr lang="en-US" altLang="ja-JP" sz="2000" dirty="0"/>
              <a:t>:</a:t>
            </a:r>
            <a:r>
              <a:rPr lang="ja-JP" altLang="en-US" sz="2000" dirty="0"/>
              <a:t>「乗客を保護する仕組みを持つ」と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　「乗客に対する衝撃を緩和する装置がある．</a:t>
            </a:r>
            <a:r>
              <a:rPr lang="en-US" altLang="en-US" sz="2000" dirty="0"/>
              <a:t>」</a:t>
            </a:r>
            <a:r>
              <a:rPr lang="ja-JP" altLang="en-US" sz="2000" dirty="0"/>
              <a:t> </a:t>
            </a:r>
            <a:endParaRPr lang="en-US" altLang="ja-JP" sz="2000" dirty="0"/>
          </a:p>
          <a:p>
            <a:pPr lvl="1">
              <a:buFont typeface="Wingdings" charset="2"/>
              <a:buChar char="u"/>
            </a:pPr>
            <a:endParaRPr lang="en-US" altLang="ja-JP" sz="2000" dirty="0"/>
          </a:p>
          <a:p>
            <a:pPr>
              <a:buFont typeface="Wingdings" charset="2"/>
              <a:buChar char="u"/>
            </a:pPr>
            <a:r>
              <a:rPr lang="ja-JP" altLang="en-US" sz="2400" dirty="0"/>
              <a:t>対象</a:t>
            </a:r>
            <a:r>
              <a:rPr lang="en-US" altLang="ja-JP" sz="2400" dirty="0"/>
              <a:t>-</a:t>
            </a:r>
            <a:r>
              <a:rPr lang="ja-JP" altLang="en-US" sz="2400" dirty="0"/>
              <a:t>条件関係（対象コンテクスト</a:t>
            </a:r>
            <a:r>
              <a:rPr lang="en-US" altLang="ja-JP" sz="2400" dirty="0"/>
              <a:t>-</a:t>
            </a:r>
            <a:r>
              <a:rPr lang="ja-JP" altLang="en-US" sz="2400" dirty="0"/>
              <a:t>条件コンテクスト間）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 smtClean="0"/>
              <a:t>対象コンテクスト</a:t>
            </a:r>
            <a:r>
              <a:rPr lang="en-US" altLang="ja-JP" sz="2000" dirty="0"/>
              <a:t>O</a:t>
            </a:r>
            <a:r>
              <a:rPr lang="ja-JP" altLang="en-US" sz="2000" dirty="0" smtClean="0"/>
              <a:t>の満たすべき条件として条件コンテクスト</a:t>
            </a:r>
            <a:r>
              <a:rPr lang="en-US" altLang="ja-JP" sz="2000" dirty="0" smtClean="0"/>
              <a:t>C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記述されている場合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 smtClean="0"/>
              <a:t>「</a:t>
            </a:r>
            <a:r>
              <a:rPr lang="ja-JP" altLang="en-US" sz="2000" dirty="0"/>
              <a:t>“</a:t>
            </a:r>
            <a:r>
              <a:rPr lang="ja-JP" altLang="en-US" sz="2000" dirty="0">
                <a:solidFill>
                  <a:srgbClr val="0000FF"/>
                </a:solidFill>
              </a:rPr>
              <a:t>対象コンテクスト</a:t>
            </a:r>
            <a:r>
              <a:rPr lang="ja-JP" altLang="en-US" sz="2000" dirty="0"/>
              <a:t>”　が　“</a:t>
            </a:r>
            <a:r>
              <a:rPr lang="ja-JP" altLang="en-US" sz="2000" dirty="0">
                <a:solidFill>
                  <a:srgbClr val="FF0000"/>
                </a:solidFill>
              </a:rPr>
              <a:t>条件コンテクスト</a:t>
            </a:r>
            <a:r>
              <a:rPr lang="ja-JP" altLang="en-US" sz="2000" dirty="0"/>
              <a:t>”を満たす」と記述できる関係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000" dirty="0"/>
              <a:t> 例</a:t>
            </a:r>
            <a:r>
              <a:rPr lang="en-US" altLang="ja-JP" sz="2000" dirty="0"/>
              <a:t>:</a:t>
            </a:r>
            <a:r>
              <a:rPr lang="ja-JP" altLang="en-US" sz="2000" dirty="0"/>
              <a:t>「</a:t>
            </a:r>
            <a:r>
              <a:rPr lang="ja-JP" altLang="en-US" sz="2000" dirty="0">
                <a:solidFill>
                  <a:srgbClr val="0000FF"/>
                </a:solidFill>
              </a:rPr>
              <a:t>エアバッグ装置</a:t>
            </a:r>
            <a:r>
              <a:rPr lang="ja-JP" altLang="en-US" sz="2000" dirty="0"/>
              <a:t>が</a:t>
            </a:r>
            <a:r>
              <a:rPr lang="en-US" altLang="ja-JP" sz="2000" dirty="0">
                <a:solidFill>
                  <a:srgbClr val="FF0000"/>
                </a:solidFill>
              </a:rPr>
              <a:t>『</a:t>
            </a:r>
            <a:r>
              <a:rPr lang="ja-JP" altLang="en-US" sz="2000" dirty="0">
                <a:solidFill>
                  <a:srgbClr val="FF0000"/>
                </a:solidFill>
              </a:rPr>
              <a:t>乗客を保護する</a:t>
            </a:r>
            <a:r>
              <a:rPr lang="en-US" altLang="ja-JP" sz="2000" dirty="0">
                <a:solidFill>
                  <a:srgbClr val="FF0000"/>
                </a:solidFill>
              </a:rPr>
              <a:t>』</a:t>
            </a:r>
            <a:r>
              <a:rPr lang="ja-JP" altLang="en-US" sz="2000" dirty="0">
                <a:solidFill>
                  <a:schemeClr val="tx1"/>
                </a:solidFill>
              </a:rPr>
              <a:t>という条件を満たす．</a:t>
            </a:r>
            <a:r>
              <a:rPr lang="ja-JP" altLang="en-US" sz="2000" dirty="0"/>
              <a:t>」</a:t>
            </a:r>
            <a:endParaRPr lang="en-US" altLang="ja-JP" sz="2000" dirty="0"/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>
          <a:xfrm>
            <a:off x="6705601" y="6508756"/>
            <a:ext cx="2133600" cy="365125"/>
          </a:xfrm>
          <a:prstGeom prst="rect">
            <a:avLst/>
          </a:prstGeom>
        </p:spPr>
        <p:txBody>
          <a:bodyPr vert="horz" lIns="98446" tIns="49223" rIns="98446" bIns="49223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C9CE68-E39A-6148-B018-404637F9C5C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4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05935"/>
          </a:xfrm>
        </p:spPr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6"/>
            <a:ext cx="8435280" cy="5511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000000"/>
                </a:solidFill>
              </a:rPr>
              <a:t>研究背景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~D-Case</a:t>
            </a:r>
            <a:r>
              <a:rPr lang="ja-JP" altLang="en-US" dirty="0" smtClean="0">
                <a:solidFill>
                  <a:srgbClr val="000000"/>
                </a:solidFill>
              </a:rPr>
              <a:t>の問題点と解決法</a:t>
            </a:r>
            <a:r>
              <a:rPr lang="en-US" altLang="ja-JP" dirty="0" smtClean="0">
                <a:solidFill>
                  <a:srgbClr val="000000"/>
                </a:solidFill>
              </a:rPr>
              <a:t>~</a:t>
            </a:r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システムコンテクスト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FF0000"/>
                </a:solidFill>
              </a:rPr>
              <a:t>コンテクスト依存行列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Context Dependency Matrix</a:t>
            </a:r>
            <a:r>
              <a:rPr lang="ja-JP" altLang="en-US" dirty="0" smtClean="0">
                <a:solidFill>
                  <a:srgbClr val="FF0000"/>
                </a:solidFill>
              </a:rPr>
              <a:t>，</a:t>
            </a:r>
            <a:r>
              <a:rPr lang="en-US" altLang="ja-JP" dirty="0" smtClean="0">
                <a:solidFill>
                  <a:srgbClr val="FF0000"/>
                </a:solidFill>
              </a:rPr>
              <a:t>CDM</a:t>
            </a:r>
            <a:r>
              <a:rPr lang="ja-JP" altLang="en-US" dirty="0" smtClean="0">
                <a:solidFill>
                  <a:srgbClr val="FF0000"/>
                </a:solidFill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en-US" altLang="ja-JP" dirty="0"/>
              <a:t>CDM</a:t>
            </a:r>
            <a:r>
              <a:rPr lang="ja-JP" altLang="en-US" dirty="0"/>
              <a:t>から</a:t>
            </a:r>
            <a:r>
              <a:rPr lang="en-US" altLang="ja-JP" dirty="0"/>
              <a:t>D-Case</a:t>
            </a:r>
            <a:r>
              <a:rPr lang="ja-JP" altLang="en-US" dirty="0"/>
              <a:t>への生成</a:t>
            </a:r>
            <a:r>
              <a:rPr lang="ja-JP" altLang="en-US" dirty="0" smtClean="0"/>
              <a:t>規則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おわりに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2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-112365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コンテクスト依存行列（</a:t>
            </a:r>
            <a:r>
              <a:rPr lang="en-US" altLang="ja-JP" dirty="0" smtClean="0"/>
              <a:t>CDM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71"/>
            <a:ext cx="9144000" cy="592790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/>
              <a:t>システムコンテクストの関係を明確に記述できる表．</a:t>
            </a:r>
            <a:endParaRPr lang="en-US" altLang="ja-JP" sz="28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システムコンテクストの関係を明確にすることで</a:t>
            </a:r>
            <a:r>
              <a:rPr lang="en-US" altLang="ja-JP" sz="2400" dirty="0"/>
              <a:t>D-</a:t>
            </a:r>
            <a:r>
              <a:rPr lang="en-US" altLang="ja-JP" sz="2400" dirty="0" smtClean="0"/>
              <a:t>Case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生成できる．</a:t>
            </a:r>
            <a:endParaRPr lang="en-US" altLang="ja-JP" sz="2400" dirty="0" smtClean="0"/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関係を明確することで，</a:t>
            </a:r>
            <a:r>
              <a:rPr lang="en-US" altLang="ja-JP" sz="2000" dirty="0" smtClean="0"/>
              <a:t>D-Case</a:t>
            </a:r>
            <a:r>
              <a:rPr lang="ja-JP" altLang="en-US" sz="2000" dirty="0" smtClean="0"/>
              <a:t>の議論構造を決定できる．</a:t>
            </a:r>
            <a:endParaRPr lang="en-US" altLang="ja-JP" sz="2800" dirty="0" smtClean="0"/>
          </a:p>
          <a:p>
            <a:pPr>
              <a:buFont typeface="Wingdings" charset="2"/>
              <a:buChar char="u"/>
            </a:pPr>
            <a:r>
              <a:rPr lang="en-US" altLang="ja-JP" sz="2800" dirty="0" smtClean="0"/>
              <a:t>3</a:t>
            </a:r>
            <a:r>
              <a:rPr lang="ja-JP" altLang="en-US" sz="2800" dirty="0"/>
              <a:t>つの要素で記述．</a:t>
            </a:r>
            <a:endParaRPr lang="en-US" altLang="ja-JP" sz="28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システムコンテクスト（</a:t>
            </a:r>
            <a:r>
              <a:rPr lang="en-US" altLang="ja-JP" sz="2400" dirty="0"/>
              <a:t>S</a:t>
            </a:r>
            <a:r>
              <a:rPr lang="ja-JP" altLang="en-US" sz="2400" dirty="0" smtClean="0"/>
              <a:t>）</a:t>
            </a:r>
            <a:endParaRPr lang="en-US" altLang="ja-JP" sz="2400" dirty="0"/>
          </a:p>
          <a:p>
            <a:pPr lvl="2">
              <a:buFont typeface="Wingdings" charset="2"/>
              <a:buChar char="ü"/>
            </a:pPr>
            <a:r>
              <a:rPr lang="ja-JP" altLang="en-US" sz="2000" dirty="0"/>
              <a:t>一行目，一列目</a:t>
            </a:r>
            <a:r>
              <a:rPr lang="ja-JP" altLang="en-US" sz="2000" dirty="0" smtClean="0"/>
              <a:t>に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それぞれ</a:t>
            </a:r>
            <a:r>
              <a:rPr lang="ja-JP" altLang="en-US" sz="2000" dirty="0"/>
              <a:t>同順で記述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属性（対象</a:t>
            </a:r>
            <a:r>
              <a:rPr lang="en-US" altLang="ja-JP" sz="2400" dirty="0"/>
              <a:t>or</a:t>
            </a:r>
            <a:r>
              <a:rPr lang="ja-JP" altLang="en-US" sz="2400" dirty="0"/>
              <a:t>条件）</a:t>
            </a:r>
            <a:endParaRPr lang="en-US" altLang="ja-JP" sz="2400" dirty="0"/>
          </a:p>
          <a:p>
            <a:pPr lvl="2">
              <a:buFont typeface="Wingdings" charset="2"/>
              <a:buChar char="ü"/>
            </a:pPr>
            <a:r>
              <a:rPr lang="ja-JP" altLang="en-US" sz="2000" dirty="0"/>
              <a:t>行列の対角成分に</a:t>
            </a:r>
            <a:r>
              <a:rPr lang="ja-JP" altLang="en-US" sz="2000" dirty="0" smtClean="0"/>
              <a:t>記述</a:t>
            </a:r>
            <a:endParaRPr lang="en-US" altLang="ja-JP" sz="2000" dirty="0" smtClean="0"/>
          </a:p>
          <a:p>
            <a:pPr lvl="2">
              <a:buFont typeface="Wingdings" charset="2"/>
              <a:buChar char="ü"/>
            </a:pPr>
            <a:r>
              <a:rPr lang="en-US" altLang="ja-JP" sz="2000" dirty="0" smtClean="0"/>
              <a:t>C</a:t>
            </a:r>
            <a:r>
              <a:rPr lang="ja-JP" altLang="en-US" sz="2000" dirty="0" smtClean="0"/>
              <a:t>はどちらかの属性がある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関係</a:t>
            </a:r>
            <a:endParaRPr lang="en-US" altLang="ja-JP" sz="2400" dirty="0"/>
          </a:p>
          <a:p>
            <a:pPr lvl="2">
              <a:buFont typeface="Wingdings" charset="2"/>
              <a:buChar char="ü"/>
            </a:pPr>
            <a:r>
              <a:rPr lang="ja-JP" altLang="en-US" sz="2000" dirty="0"/>
              <a:t>対象</a:t>
            </a:r>
            <a:r>
              <a:rPr lang="en-US" altLang="ja-JP" sz="2000" dirty="0"/>
              <a:t>-</a:t>
            </a:r>
            <a:r>
              <a:rPr lang="ja-JP" altLang="en-US" sz="2000" dirty="0" smtClean="0"/>
              <a:t>対象関係，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条件</a:t>
            </a:r>
            <a:r>
              <a:rPr lang="en-US" altLang="ja-JP" sz="2000" dirty="0"/>
              <a:t>-</a:t>
            </a:r>
            <a:r>
              <a:rPr lang="ja-JP" altLang="en-US" sz="2000" dirty="0"/>
              <a:t>条件関係</a:t>
            </a:r>
            <a:r>
              <a:rPr lang="en-US" altLang="ja-JP" sz="2000" dirty="0"/>
              <a:t>: + </a:t>
            </a:r>
          </a:p>
          <a:p>
            <a:pPr lvl="2">
              <a:buFont typeface="Wingdings" charset="2"/>
              <a:buChar char="ü"/>
            </a:pPr>
            <a:r>
              <a:rPr lang="ja-JP" altLang="en-US" sz="2000" dirty="0"/>
              <a:t>対象</a:t>
            </a:r>
            <a:r>
              <a:rPr lang="en-US" altLang="ja-JP" sz="2000" dirty="0"/>
              <a:t>-</a:t>
            </a:r>
            <a:r>
              <a:rPr lang="ja-JP" altLang="en-US" sz="2000" dirty="0"/>
              <a:t>条件関係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@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8703" y="2766729"/>
            <a:ext cx="1788994" cy="391795"/>
          </a:xfrm>
          <a:prstGeom prst="rect">
            <a:avLst/>
          </a:prstGeom>
          <a:noFill/>
        </p:spPr>
        <p:txBody>
          <a:bodyPr wrap="none" lIns="98446" tIns="49223" rIns="98446" bIns="49223" rtlCol="0">
            <a:spAutoFit/>
          </a:bodyPr>
          <a:lstStyle/>
          <a:p>
            <a:r>
              <a:rPr lang="ja-JP" altLang="en-US" dirty="0" smtClean="0"/>
              <a:t>表：</a:t>
            </a:r>
            <a:r>
              <a:rPr kumimoji="1" lang="en-US" altLang="ja-JP" dirty="0" smtClean="0"/>
              <a:t>CDM</a:t>
            </a:r>
            <a:r>
              <a:rPr lang="ja-JP" altLang="en-US" dirty="0" smtClean="0"/>
              <a:t>の概形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22230"/>
              </p:ext>
            </p:extLst>
          </p:nvPr>
        </p:nvGraphicFramePr>
        <p:xfrm>
          <a:off x="4103441" y="3204284"/>
          <a:ext cx="4933055" cy="301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19"/>
                <a:gridCol w="632312"/>
                <a:gridCol w="648072"/>
                <a:gridCol w="648072"/>
                <a:gridCol w="648072"/>
                <a:gridCol w="648072"/>
                <a:gridCol w="576064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・・・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Sn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対象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+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+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@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@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対象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@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@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対象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@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条件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+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条件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40000"/>
                        </a:lnSpc>
                      </a:pPr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/>
                        <a:t/>
                      </a:r>
                      <a:br>
                        <a:rPr kumimoji="1" lang="en-US" altLang="ja-JP" dirty="0" smtClean="0"/>
                      </a:br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/>
                        <a:t/>
                      </a:r>
                      <a:br>
                        <a:rPr kumimoji="1" lang="en-US" altLang="ja-JP" dirty="0" smtClean="0"/>
                      </a:br>
                      <a:r>
                        <a:rPr kumimoji="1" lang="ja-JP" altLang="en-US" dirty="0" smtClean="0"/>
                        <a:t>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40000"/>
                        </a:lnSpc>
                      </a:pPr>
                      <a:r>
                        <a:rPr kumimoji="1" lang="ja-JP" altLang="en-US" sz="1700" dirty="0" smtClean="0"/>
                        <a:t>・</a:t>
                      </a:r>
                      <a:endParaRPr kumimoji="1" lang="en-US" altLang="ja-JP" sz="1700" dirty="0" smtClean="0"/>
                    </a:p>
                    <a:p>
                      <a:pPr>
                        <a:lnSpc>
                          <a:spcPct val="40000"/>
                        </a:lnSpc>
                      </a:pPr>
                      <a:r>
                        <a:rPr kumimoji="1" lang="ja-JP" altLang="en-US" sz="1700" dirty="0" smtClean="0"/>
                        <a:t>　・</a:t>
                      </a:r>
                      <a:endParaRPr kumimoji="1" lang="en-US" altLang="ja-JP" sz="1700" dirty="0" smtClean="0"/>
                    </a:p>
                    <a:p>
                      <a:pPr>
                        <a:lnSpc>
                          <a:spcPct val="40000"/>
                        </a:lnSpc>
                      </a:pPr>
                      <a:r>
                        <a:rPr kumimoji="1" lang="ja-JP" altLang="en-US" sz="1700" dirty="0" smtClean="0"/>
                        <a:t>　　・</a:t>
                      </a:r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条件</a:t>
                      </a:r>
                      <a:endParaRPr kumimoji="1" lang="ja-JP" alt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6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9" y="1772821"/>
            <a:ext cx="8568950" cy="30970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6" y="-112365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CDM</a:t>
            </a:r>
            <a:r>
              <a:rPr lang="ja-JP" altLang="en-US" dirty="0" smtClean="0"/>
              <a:t>の例（エアバッグシステム）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2426" y="1433963"/>
            <a:ext cx="3807612" cy="391795"/>
          </a:xfrm>
          <a:prstGeom prst="rect">
            <a:avLst/>
          </a:prstGeom>
          <a:noFill/>
        </p:spPr>
        <p:txBody>
          <a:bodyPr wrap="square" lIns="98446" tIns="49223" rIns="98446" bIns="49223" rtlCol="0">
            <a:spAutoFit/>
          </a:bodyPr>
          <a:lstStyle/>
          <a:p>
            <a:r>
              <a:rPr lang="ja-JP" altLang="en-US" dirty="0" smtClean="0"/>
              <a:t>表：エアバッグシステム</a:t>
            </a:r>
            <a:r>
              <a:rPr lang="ja-JP" altLang="en-US" dirty="0"/>
              <a:t>に</a:t>
            </a:r>
            <a:r>
              <a:rPr lang="ja-JP" altLang="en-US" dirty="0" smtClean="0"/>
              <a:t>対す</a:t>
            </a:r>
            <a:r>
              <a:rPr lang="en-US" altLang="ja-JP" dirty="0" smtClean="0"/>
              <a:t>CDM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23531" y="2353199"/>
            <a:ext cx="8568952" cy="3600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249626" y="1804398"/>
            <a:ext cx="566617" cy="3076877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形吹き出し 13"/>
          <p:cNvSpPr/>
          <p:nvPr/>
        </p:nvSpPr>
        <p:spPr>
          <a:xfrm>
            <a:off x="611572" y="4058569"/>
            <a:ext cx="4661235" cy="846627"/>
          </a:xfrm>
          <a:prstGeom prst="wedgeEllipseCallout">
            <a:avLst>
              <a:gd name="adj1" fmla="val 29072"/>
              <a:gd name="adj2" fmla="val -2089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dirty="0" smtClean="0"/>
              <a:t>対象</a:t>
            </a:r>
            <a:r>
              <a:rPr kumimoji="1" lang="en-US" altLang="ja-JP" dirty="0" smtClean="0"/>
              <a:t>-</a:t>
            </a:r>
            <a:r>
              <a:rPr lang="ja-JP" altLang="en-US" dirty="0" smtClean="0"/>
              <a:t>対象</a:t>
            </a:r>
            <a:r>
              <a:rPr kumimoji="1" lang="ja-JP" altLang="en-US" dirty="0" smtClean="0"/>
              <a:t>関係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システム構成</a:t>
            </a:r>
            <a:r>
              <a:rPr lang="ja-JP" altLang="en-US" dirty="0" smtClean="0"/>
              <a:t>」</a:t>
            </a:r>
            <a:r>
              <a:rPr lang="en-US" altLang="ja-JP" dirty="0" smtClean="0"/>
              <a:t>+</a:t>
            </a:r>
            <a:r>
              <a:rPr kumimoji="1" lang="ja-JP" altLang="en-US" dirty="0" smtClean="0"/>
              <a:t>「</a:t>
            </a:r>
            <a:r>
              <a:rPr lang="ja-JP" altLang="en-US" dirty="0" smtClean="0">
                <a:solidFill>
                  <a:srgbClr val="0000FF"/>
                </a:solidFill>
              </a:rPr>
              <a:t>センサー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13186" y="3393983"/>
            <a:ext cx="8579296" cy="3600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590561" y="1813432"/>
            <a:ext cx="1699846" cy="3067539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形吹き出し 18"/>
          <p:cNvSpPr/>
          <p:nvPr/>
        </p:nvSpPr>
        <p:spPr>
          <a:xfrm>
            <a:off x="2411770" y="4252021"/>
            <a:ext cx="6651703" cy="1769279"/>
          </a:xfrm>
          <a:prstGeom prst="wedgeEllipseCallout">
            <a:avLst>
              <a:gd name="adj1" fmla="val 6956"/>
              <a:gd name="adj2" fmla="val -900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dirty="0" smtClean="0"/>
              <a:t>対象</a:t>
            </a:r>
            <a:r>
              <a:rPr kumimoji="1" lang="en-US" altLang="ja-JP" dirty="0" smtClean="0"/>
              <a:t>-</a:t>
            </a:r>
            <a:r>
              <a:rPr lang="ja-JP" altLang="en-US" dirty="0" smtClean="0"/>
              <a:t>条件</a:t>
            </a:r>
            <a:r>
              <a:rPr kumimoji="1" lang="ja-JP" altLang="en-US" dirty="0" smtClean="0"/>
              <a:t>関係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センサー</a:t>
            </a:r>
            <a:r>
              <a:rPr kumimoji="1" lang="ja-JP" altLang="en-US" dirty="0" smtClean="0"/>
              <a:t>」</a:t>
            </a:r>
            <a:r>
              <a:rPr lang="en-US" altLang="ja-JP" dirty="0" smtClean="0"/>
              <a:t>@</a:t>
            </a:r>
            <a:br>
              <a:rPr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0000FF"/>
                </a:solidFill>
              </a:rPr>
              <a:t>衝突を検知し，衝突診断回路に</a:t>
            </a:r>
            <a:r>
              <a:rPr kumimoji="1" lang="en-US" altLang="ja-JP" dirty="0" smtClean="0">
                <a:solidFill>
                  <a:srgbClr val="0000FF"/>
                </a:solidFill>
              </a:rPr>
              <a:t/>
            </a:r>
            <a:br>
              <a:rPr kumimoji="1" lang="en-US" altLang="ja-JP" dirty="0" smtClean="0">
                <a:solidFill>
                  <a:srgbClr val="0000FF"/>
                </a:solidFill>
              </a:rPr>
            </a:br>
            <a:r>
              <a:rPr kumimoji="1" lang="ja-JP" altLang="en-US" dirty="0" smtClean="0">
                <a:solidFill>
                  <a:srgbClr val="0000FF"/>
                </a:solidFill>
              </a:rPr>
              <a:t>信号を送ることができる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7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CDM</a:t>
            </a:r>
            <a:r>
              <a:rPr lang="ja-JP" altLang="en-US" dirty="0" smtClean="0"/>
              <a:t>の記述方法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 smtClean="0"/>
              <a:t>システムコンテクスト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を</a:t>
            </a:r>
            <a:r>
              <a:rPr lang="en-US" altLang="ja-JP" sz="2400" dirty="0"/>
              <a:t>CDM</a:t>
            </a:r>
            <a:r>
              <a:rPr lang="ja-JP" altLang="en-US" sz="2400" dirty="0"/>
              <a:t>の一行目，一列目にそれぞれ順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記述</a:t>
            </a:r>
            <a:r>
              <a:rPr lang="ja-JP" altLang="en-US" sz="2400" dirty="0"/>
              <a:t>する．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 smtClean="0"/>
              <a:t>システムコンテクスト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i</a:t>
            </a:r>
            <a:r>
              <a:rPr lang="ja-JP" altLang="en-US" sz="2400" dirty="0" smtClean="0"/>
              <a:t>の属性</a:t>
            </a:r>
            <a:r>
              <a:rPr lang="ja-JP" altLang="en-US" sz="2400" dirty="0"/>
              <a:t>（条件または対象）</a:t>
            </a:r>
            <a:r>
              <a:rPr lang="ja-JP" altLang="en-US" sz="2400" dirty="0" smtClean="0"/>
              <a:t>を，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表</a:t>
            </a:r>
            <a:r>
              <a:rPr lang="ja-JP" altLang="en-US" sz="2400" dirty="0"/>
              <a:t>の対角</a:t>
            </a:r>
            <a:r>
              <a:rPr lang="ja-JP" altLang="en-US" sz="2400" dirty="0" smtClean="0"/>
              <a:t>成分</a:t>
            </a:r>
            <a:r>
              <a:rPr lang="en-US" altLang="ja-JP" sz="2400" dirty="0" smtClean="0"/>
              <a:t>(</a:t>
            </a:r>
            <a:r>
              <a:rPr lang="en-US" altLang="ja-JP" sz="2400" dirty="0" err="1"/>
              <a:t>i</a:t>
            </a:r>
            <a:r>
              <a:rPr lang="en-US" altLang="ja-JP" sz="2400" dirty="0" err="1" smtClean="0"/>
              <a:t>,i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に記述</a:t>
            </a:r>
            <a:r>
              <a:rPr lang="ja-JP" altLang="en-US" sz="2400" dirty="0"/>
              <a:t>する．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 smtClean="0"/>
              <a:t>システムコンテクスト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x,Sy</a:t>
            </a:r>
            <a:r>
              <a:rPr lang="ja-JP" altLang="en-US" sz="2400" dirty="0" smtClean="0"/>
              <a:t>で以下の関係が存在する場合は，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対応した記号を成分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x,y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に記述する．</a:t>
            </a:r>
            <a:endParaRPr lang="en-US" altLang="ja-JP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64605"/>
              </p:ext>
            </p:extLst>
          </p:nvPr>
        </p:nvGraphicFramePr>
        <p:xfrm>
          <a:off x="683568" y="3284984"/>
          <a:ext cx="7488832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/>
                <a:gridCol w="4680520"/>
                <a:gridCol w="151216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関係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関係になる条件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対応する記号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 smtClean="0"/>
                        <a:t>対象</a:t>
                      </a:r>
                      <a:r>
                        <a:rPr lang="en-US" altLang="ja-JP" sz="1800" dirty="0" smtClean="0"/>
                        <a:t>-</a:t>
                      </a:r>
                      <a:r>
                        <a:rPr lang="ja-JP" altLang="en-US" sz="1800" dirty="0" smtClean="0"/>
                        <a:t>対象関係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ある対象コンテクスト</a:t>
                      </a:r>
                      <a:r>
                        <a:rPr lang="en-US" altLang="ja-JP" sz="2000" dirty="0" smtClean="0"/>
                        <a:t>X</a:t>
                      </a:r>
                      <a:r>
                        <a:rPr lang="ja-JP" altLang="en-US" sz="2000" dirty="0" smtClean="0"/>
                        <a:t>が，他方の</a:t>
                      </a:r>
                      <a:endParaRPr lang="en-US" altLang="ja-JP" sz="20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対象コンテクスト</a:t>
                      </a:r>
                      <a:r>
                        <a:rPr lang="en-US" altLang="ja-JP" sz="2000" dirty="0" smtClean="0"/>
                        <a:t>Y</a:t>
                      </a:r>
                      <a:r>
                        <a:rPr lang="ja-JP" altLang="en-US" sz="2000" dirty="0" smtClean="0"/>
                        <a:t>の構成要素</a:t>
                      </a:r>
                      <a:endParaRPr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 smtClean="0"/>
                        <a:t>条件</a:t>
                      </a:r>
                      <a:r>
                        <a:rPr lang="en-US" altLang="ja-JP" sz="1800" dirty="0" smtClean="0"/>
                        <a:t>-</a:t>
                      </a:r>
                      <a:r>
                        <a:rPr lang="ja-JP" altLang="en-US" sz="1800" dirty="0" smtClean="0"/>
                        <a:t>条件関係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ある条件コンテクスト</a:t>
                      </a:r>
                      <a:r>
                        <a:rPr lang="en-US" altLang="ja-JP" sz="2000" dirty="0" smtClean="0"/>
                        <a:t>X</a:t>
                      </a:r>
                      <a:r>
                        <a:rPr lang="ja-JP" altLang="en-US" sz="2000" dirty="0" smtClean="0"/>
                        <a:t>が，他方の</a:t>
                      </a:r>
                      <a:r>
                        <a:rPr lang="en-US" altLang="ja-JP" sz="2000" dirty="0" smtClean="0"/>
                        <a:t/>
                      </a:r>
                      <a:br>
                        <a:rPr lang="en-US" altLang="ja-JP" sz="2000" dirty="0" smtClean="0"/>
                      </a:br>
                      <a:r>
                        <a:rPr lang="ja-JP" altLang="en-US" sz="2000" dirty="0" smtClean="0"/>
                        <a:t>条件コンテクスト</a:t>
                      </a:r>
                      <a:r>
                        <a:rPr lang="en-US" altLang="ja-JP" sz="2000" dirty="0" smtClean="0"/>
                        <a:t>Y</a:t>
                      </a:r>
                      <a:r>
                        <a:rPr lang="ja-JP" altLang="en-US" sz="2000" dirty="0" smtClean="0"/>
                        <a:t>を具体的に記述したもの</a:t>
                      </a:r>
                      <a:endParaRPr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 smtClean="0"/>
                        <a:t>対象</a:t>
                      </a:r>
                      <a:r>
                        <a:rPr lang="en-US" altLang="ja-JP" sz="1800" dirty="0" smtClean="0"/>
                        <a:t>-</a:t>
                      </a:r>
                      <a:r>
                        <a:rPr lang="ja-JP" altLang="en-US" sz="1800" dirty="0" smtClean="0"/>
                        <a:t>条件関係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対象コンテクスト</a:t>
                      </a:r>
                      <a:r>
                        <a:rPr lang="en-US" altLang="ja-JP" sz="2000" dirty="0" smtClean="0"/>
                        <a:t>O</a:t>
                      </a:r>
                      <a:r>
                        <a:rPr lang="ja-JP" altLang="en-US" sz="2000" dirty="0" smtClean="0"/>
                        <a:t>の満たすべき条件として条件コンテクスト</a:t>
                      </a:r>
                      <a:r>
                        <a:rPr lang="en-US" altLang="ja-JP" sz="2000" dirty="0" smtClean="0"/>
                        <a:t>C</a:t>
                      </a:r>
                      <a:r>
                        <a:rPr lang="ja-JP" altLang="en-US" sz="2000" dirty="0" smtClean="0"/>
                        <a:t>が記述されている場合</a:t>
                      </a:r>
                      <a:endParaRPr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@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699792" y="2915652"/>
            <a:ext cx="335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表：　システムコンテクストの関係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5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システムコンテクストと</a:t>
            </a:r>
            <a:r>
              <a:rPr lang="en-US" altLang="ja-JP" sz="3200" dirty="0" smtClean="0"/>
              <a:t>CDM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>D-Case</a:t>
            </a:r>
            <a:r>
              <a:rPr lang="ja-JP" altLang="en-US" sz="3200" dirty="0" smtClean="0"/>
              <a:t>の関係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1556" y="6268946"/>
            <a:ext cx="251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図：</a:t>
            </a:r>
            <a:r>
              <a:rPr lang="en-US" altLang="ja-JP" dirty="0" smtClean="0"/>
              <a:t>CDM</a:t>
            </a:r>
            <a:r>
              <a:rPr lang="ja-JP" altLang="en-US" dirty="0" smtClean="0"/>
              <a:t>と</a:t>
            </a:r>
            <a:r>
              <a:rPr lang="en-US" altLang="ja-JP" dirty="0" smtClean="0"/>
              <a:t>D-Case</a:t>
            </a:r>
            <a:r>
              <a:rPr lang="ja-JP" altLang="en-US" dirty="0" smtClean="0"/>
              <a:t>の関係</a:t>
            </a:r>
            <a:endParaRPr lang="en-US" altLang="ja-JP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94884"/>
              </p:ext>
            </p:extLst>
          </p:nvPr>
        </p:nvGraphicFramePr>
        <p:xfrm>
          <a:off x="3357142" y="3425512"/>
          <a:ext cx="2460546" cy="68689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10091"/>
                <a:gridCol w="410091"/>
                <a:gridCol w="410091"/>
                <a:gridCol w="410091"/>
                <a:gridCol w="410091"/>
                <a:gridCol w="410091"/>
              </a:tblGrid>
              <a:tr h="1018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700" b="0" i="0" u="none" strike="noStrike" kern="1200" spc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e1</a:t>
                      </a: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spc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e2</a:t>
                      </a: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e3</a:t>
                      </a: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spc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e4</a:t>
                      </a: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e5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  <a:tr h="115054">
                <a:tc>
                  <a:txBody>
                    <a:bodyPr/>
                    <a:lstStyle/>
                    <a:p>
                      <a:r>
                        <a:rPr lang="en-US" altLang="ja-JP" sz="700" dirty="0" smtClean="0"/>
                        <a:t>e1</a:t>
                      </a:r>
                      <a:endParaRPr lang="ja-JP" altLang="en-US" sz="700" dirty="0"/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 smtClean="0">
                          <a:effectLst/>
                          <a:latin typeface="+mj-ea"/>
                          <a:ea typeface="+mj-ea"/>
                        </a:rPr>
                        <a:t>対象</a:t>
                      </a:r>
                      <a:endParaRPr lang="en-US" altLang="ja-JP" sz="700" u="none" strike="noStrike" spc="0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endParaRPr lang="en-US" altLang="ja-JP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endParaRPr lang="en-US" altLang="ja-JP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</a:t>
                      </a:r>
                      <a:endParaRPr lang="en-US" altLang="ja-JP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  <a:tr h="115054">
                <a:tc>
                  <a:txBody>
                    <a:bodyPr/>
                    <a:lstStyle/>
                    <a:p>
                      <a:r>
                        <a:rPr lang="en-US" altLang="ja-JP" sz="700" dirty="0" smtClean="0"/>
                        <a:t>e2</a:t>
                      </a: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 smtClean="0">
                          <a:effectLst/>
                          <a:latin typeface="+mj-ea"/>
                          <a:ea typeface="+mj-ea"/>
                        </a:rPr>
                        <a:t>対象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  <a:tr h="115054">
                <a:tc>
                  <a:txBody>
                    <a:bodyPr/>
                    <a:lstStyle/>
                    <a:p>
                      <a:r>
                        <a:rPr lang="en-US" altLang="ja-JP" sz="700" dirty="0" smtClean="0"/>
                        <a:t>e3</a:t>
                      </a:r>
                      <a:endParaRPr lang="ja-JP" altLang="en-US" sz="700" dirty="0"/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対象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@*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@*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  <a:tr h="115054">
                <a:tc>
                  <a:txBody>
                    <a:bodyPr/>
                    <a:lstStyle/>
                    <a:p>
                      <a:r>
                        <a:rPr lang="en-US" altLang="ja-JP" sz="700" dirty="0" smtClean="0"/>
                        <a:t>e4</a:t>
                      </a:r>
                      <a:endParaRPr lang="ja-JP" altLang="en-US" sz="700" dirty="0"/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条件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  <a:tr h="115054">
                <a:tc>
                  <a:txBody>
                    <a:bodyPr/>
                    <a:lstStyle/>
                    <a:p>
                      <a:r>
                        <a:rPr lang="en-US" altLang="ja-JP" sz="700" dirty="0" smtClean="0"/>
                        <a:t>e5</a:t>
                      </a:r>
                      <a:endParaRPr lang="ja-JP" altLang="en-US" sz="700" dirty="0"/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spc="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spc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条件</a:t>
                      </a:r>
                      <a:endParaRPr lang="ja-JP" altLang="en-US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949" marR="4949" marT="4949" marB="0" anchor="ctr"/>
                </a:tc>
              </a:tr>
            </a:tbl>
          </a:graphicData>
        </a:graphic>
      </p:graphicFrame>
      <p:grpSp>
        <p:nvGrpSpPr>
          <p:cNvPr id="11" name="図形グループ 10"/>
          <p:cNvGrpSpPr/>
          <p:nvPr/>
        </p:nvGrpSpPr>
        <p:grpSpPr>
          <a:xfrm>
            <a:off x="2195736" y="620688"/>
            <a:ext cx="4860010" cy="779684"/>
            <a:chOff x="2527344" y="897935"/>
            <a:chExt cx="3361246" cy="846627"/>
          </a:xfrm>
        </p:grpSpPr>
        <p:sp>
          <p:nvSpPr>
            <p:cNvPr id="12" name="雲 11"/>
            <p:cNvSpPr/>
            <p:nvPr/>
          </p:nvSpPr>
          <p:spPr>
            <a:xfrm>
              <a:off x="2527344" y="897935"/>
              <a:ext cx="3361246" cy="846627"/>
            </a:xfrm>
            <a:prstGeom prst="cloud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75162" y="970935"/>
              <a:ext cx="2157669" cy="634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dirty="0" smtClean="0"/>
                <a:t>要求文書に対する</a:t>
              </a:r>
              <a:r>
                <a:rPr lang="en-US" altLang="ja-JP" sz="1600" dirty="0" smtClean="0"/>
                <a:t/>
              </a:r>
              <a:br>
                <a:rPr lang="en-US" altLang="ja-JP" sz="1600" dirty="0" smtClean="0"/>
              </a:br>
              <a:r>
                <a:rPr kumimoji="1" lang="ja-JP" altLang="en-US" sz="1600" dirty="0" smtClean="0"/>
                <a:t>リスク分析やゴール分析等の結果</a:t>
              </a:r>
              <a:endParaRPr kumimoji="1" lang="ja-JP" altLang="en-US" sz="1600" dirty="0"/>
            </a:p>
          </p:txBody>
        </p:sp>
      </p:grpSp>
      <p:pic>
        <p:nvPicPr>
          <p:cNvPr id="14" name="図 13" descr="CM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66" y="4882976"/>
            <a:ext cx="2635416" cy="13287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306468" y="4101288"/>
            <a:ext cx="64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5884833"/>
            <a:ext cx="8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D-Case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>
          <a:xfrm>
            <a:off x="3885877" y="2679429"/>
            <a:ext cx="1357953" cy="64868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3873685" y="4470620"/>
            <a:ext cx="1357953" cy="47747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13326" y="2132368"/>
            <a:ext cx="2823011" cy="4476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システムコンテクスト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5433590" y="1370996"/>
            <a:ext cx="2080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←</a:t>
            </a:r>
            <a:r>
              <a:rPr lang="ja-JP" altLang="en-US" sz="2000" dirty="0" smtClean="0"/>
              <a:t>　システム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/>
              <a:t>　</a:t>
            </a:r>
            <a:r>
              <a:rPr lang="en-US" altLang="ja-JP" sz="2000" dirty="0"/>
              <a:t> </a:t>
            </a:r>
            <a:r>
              <a:rPr lang="ja-JP" altLang="en-US" sz="2000" dirty="0" smtClean="0"/>
              <a:t>　コンテクストを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lang="ja-JP" altLang="en-US" sz="2000" dirty="0" smtClean="0"/>
              <a:t>　手動で抽出</a:t>
            </a:r>
            <a:endParaRPr lang="en-US" altLang="ja-JP" sz="2000" dirty="0"/>
          </a:p>
        </p:txBody>
      </p:sp>
      <p:sp>
        <p:nvSpPr>
          <p:cNvPr id="22" name="下矢印 21"/>
          <p:cNvSpPr/>
          <p:nvPr/>
        </p:nvSpPr>
        <p:spPr>
          <a:xfrm>
            <a:off x="3885877" y="1498084"/>
            <a:ext cx="1357953" cy="55732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433590" y="4240207"/>
            <a:ext cx="3697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←</a:t>
            </a:r>
            <a:r>
              <a:rPr lang="ja-JP" altLang="en-US" sz="2000" dirty="0" smtClean="0"/>
              <a:t>　生成規則（次スライド）に従い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　変換</a:t>
            </a:r>
            <a:endParaRPr lang="en-US" altLang="ja-JP" sz="20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5433590" y="2563738"/>
            <a:ext cx="28496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←</a:t>
            </a:r>
            <a:r>
              <a:rPr lang="ja-JP" altLang="en-US" sz="2000" dirty="0" smtClean="0"/>
              <a:t>　システム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/>
              <a:t>　</a:t>
            </a:r>
            <a:r>
              <a:rPr lang="en-US" altLang="ja-JP" sz="2000" dirty="0"/>
              <a:t> </a:t>
            </a:r>
            <a:r>
              <a:rPr lang="ja-JP" altLang="en-US" sz="2000" dirty="0" smtClean="0"/>
              <a:t>　コンテクストの関係を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lang="ja-JP" altLang="en-US" sz="2000" dirty="0" smtClean="0"/>
              <a:t>　手動で定義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1319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05935"/>
          </a:xfrm>
        </p:spPr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6"/>
            <a:ext cx="8435280" cy="5511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000000"/>
                </a:solidFill>
              </a:rPr>
              <a:t>研究背景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~D-Case</a:t>
            </a:r>
            <a:r>
              <a:rPr lang="ja-JP" altLang="en-US" dirty="0" smtClean="0">
                <a:solidFill>
                  <a:srgbClr val="000000"/>
                </a:solidFill>
              </a:rPr>
              <a:t>の問題点と解決法</a:t>
            </a:r>
            <a:r>
              <a:rPr lang="en-US" altLang="ja-JP" dirty="0" smtClean="0">
                <a:solidFill>
                  <a:srgbClr val="000000"/>
                </a:solidFill>
              </a:rPr>
              <a:t>~</a:t>
            </a: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システムコンテクスト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コンテクスト依存行列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Context Dependency Matrix</a:t>
            </a:r>
            <a:r>
              <a:rPr lang="ja-JP" altLang="en-US" dirty="0" smtClean="0"/>
              <a:t>，</a:t>
            </a:r>
            <a:r>
              <a:rPr lang="en-US" altLang="ja-JP" dirty="0" smtClean="0"/>
              <a:t>CDM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en-US" altLang="ja-JP" dirty="0" smtClean="0">
                <a:solidFill>
                  <a:srgbClr val="FF0000"/>
                </a:solidFill>
              </a:rPr>
              <a:t>CDM</a:t>
            </a:r>
            <a:r>
              <a:rPr lang="ja-JP" altLang="en-US" dirty="0">
                <a:solidFill>
                  <a:srgbClr val="FF0000"/>
                </a:solidFill>
              </a:rPr>
              <a:t>から</a:t>
            </a:r>
            <a:r>
              <a:rPr lang="en-US" altLang="ja-JP" dirty="0">
                <a:solidFill>
                  <a:srgbClr val="FF0000"/>
                </a:solidFill>
              </a:rPr>
              <a:t>D-Case</a:t>
            </a:r>
            <a:r>
              <a:rPr lang="ja-JP" altLang="en-US" dirty="0">
                <a:solidFill>
                  <a:srgbClr val="FF0000"/>
                </a:solidFill>
              </a:rPr>
              <a:t>への生成規則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おわりに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6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CDM</a:t>
            </a:r>
            <a:r>
              <a:rPr lang="ja-JP" altLang="en-US" dirty="0"/>
              <a:t>から</a:t>
            </a:r>
            <a:r>
              <a:rPr lang="en-US" altLang="ja-JP" dirty="0"/>
              <a:t>D-Case</a:t>
            </a:r>
            <a:r>
              <a:rPr lang="ja-JP" altLang="en-US" dirty="0"/>
              <a:t>への生成</a:t>
            </a:r>
            <a:r>
              <a:rPr lang="ja-JP" altLang="en-US" dirty="0" smtClean="0"/>
              <a:t>規則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692696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準備：</a:t>
            </a:r>
            <a:r>
              <a:rPr lang="en-US" altLang="ja-JP" sz="2400" dirty="0" smtClean="0"/>
              <a:t>CDM</a:t>
            </a:r>
            <a:r>
              <a:rPr lang="ja-JP" altLang="en-US" sz="2400" dirty="0"/>
              <a:t>の</a:t>
            </a:r>
            <a:r>
              <a:rPr lang="en-US" altLang="ja-JP" sz="2400" dirty="0" err="1"/>
              <a:t>i</a:t>
            </a:r>
            <a:r>
              <a:rPr lang="ja-JP" altLang="en-US" sz="2400" dirty="0" smtClean="0"/>
              <a:t>行目，</a:t>
            </a:r>
            <a:r>
              <a:rPr lang="en-US" altLang="ja-JP" sz="2400" dirty="0" err="1" smtClean="0"/>
              <a:t>i</a:t>
            </a:r>
            <a:r>
              <a:rPr lang="ja-JP" altLang="en-US" sz="2400" dirty="0" smtClean="0"/>
              <a:t>列目に</a:t>
            </a:r>
            <a:r>
              <a:rPr lang="ja-JP" altLang="en-US" sz="2400" dirty="0"/>
              <a:t>記述されている</a:t>
            </a:r>
            <a:r>
              <a:rPr lang="ja-JP" altLang="en-US" sz="2400" dirty="0" smtClean="0"/>
              <a:t>コンテクストを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とする．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トップゴールになる対象コンテクスト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を定め，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ゴール</a:t>
            </a:r>
            <a:r>
              <a:rPr lang="en-US" altLang="ja-JP" sz="2400" dirty="0" err="1" smtClean="0"/>
              <a:t>Gi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は条件を満たしている」</a:t>
            </a:r>
            <a:r>
              <a:rPr lang="ja-JP" altLang="en-US" sz="2400" dirty="0"/>
              <a:t>を生成する．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O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O</a:t>
            </a:r>
            <a:r>
              <a:rPr lang="ja-JP" altLang="en-US" sz="2400" dirty="0" smtClean="0"/>
              <a:t>関係</a:t>
            </a:r>
            <a:r>
              <a:rPr lang="ja-JP" altLang="en-US" sz="2400" dirty="0"/>
              <a:t>を示す記号（</a:t>
            </a:r>
            <a:r>
              <a:rPr lang="en-US" altLang="ja-JP" sz="2400" dirty="0"/>
              <a:t>+</a:t>
            </a:r>
            <a:r>
              <a:rPr lang="ja-JP" altLang="en-US" sz="2400" dirty="0" smtClean="0"/>
              <a:t>）が成分（</a:t>
            </a:r>
            <a:r>
              <a:rPr lang="en-US" altLang="ja-JP" sz="2400" dirty="0" err="1"/>
              <a:t>i</a:t>
            </a:r>
            <a:r>
              <a:rPr lang="en-US" altLang="ja-JP" sz="2400" dirty="0" err="1" smtClean="0"/>
              <a:t>,j</a:t>
            </a:r>
            <a:r>
              <a:rPr lang="ja-JP" altLang="en-US" sz="2400" dirty="0" smtClean="0"/>
              <a:t>）に存在すれば，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D</a:t>
            </a:r>
            <a:r>
              <a:rPr lang="en-US" altLang="ja-JP" sz="2400" dirty="0"/>
              <a:t>-Case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ストラテジ</a:t>
            </a:r>
            <a:r>
              <a:rPr lang="en-US" altLang="ja-JP" sz="2400" dirty="0" smtClean="0"/>
              <a:t>Ai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関して，以下の観点で分解する」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ゴール</a:t>
            </a:r>
            <a:r>
              <a:rPr lang="en-US" altLang="ja-JP" sz="2400" dirty="0" err="1" smtClean="0"/>
              <a:t>Gi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接続する</a:t>
            </a:r>
            <a:r>
              <a:rPr lang="ja-JP" altLang="en-US" sz="2400" dirty="0" smtClean="0"/>
              <a:t>．また，ストラテジ</a:t>
            </a:r>
            <a:r>
              <a:rPr lang="en-US" altLang="ja-JP" sz="2400" dirty="0" smtClean="0"/>
              <a:t>Ai</a:t>
            </a:r>
            <a:r>
              <a:rPr lang="ja-JP" altLang="en-US" sz="2400" dirty="0" smtClean="0"/>
              <a:t>の下に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サブゴール</a:t>
            </a:r>
            <a:r>
              <a:rPr lang="en-US" altLang="ja-JP" sz="2400" dirty="0" err="1" smtClean="0"/>
              <a:t>Gj</a:t>
            </a:r>
            <a:r>
              <a:rPr lang="ja-JP" altLang="en-US" sz="2400" dirty="0" smtClean="0"/>
              <a:t>「</a:t>
            </a:r>
            <a:r>
              <a:rPr lang="en-US" altLang="ja-JP" sz="2400" dirty="0" err="1" smtClean="0"/>
              <a:t>Sj</a:t>
            </a:r>
            <a:r>
              <a:rPr lang="ja-JP" altLang="en-US" sz="2400" dirty="0" smtClean="0"/>
              <a:t>は，条件を満たしている」を接続する．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ストラテジ</a:t>
            </a:r>
            <a:r>
              <a:rPr lang="en-US" altLang="ja-JP" sz="2400" dirty="0"/>
              <a:t>Ai</a:t>
            </a:r>
            <a:r>
              <a:rPr lang="ja-JP" altLang="en-US" sz="2400" dirty="0"/>
              <a:t>に</a:t>
            </a:r>
            <a:r>
              <a:rPr lang="en-US" altLang="ja-JP" sz="2400" dirty="0"/>
              <a:t>D-Case</a:t>
            </a:r>
            <a:r>
              <a:rPr lang="ja-JP" altLang="en-US" sz="2400" dirty="0"/>
              <a:t>のコンテクスト</a:t>
            </a:r>
            <a:r>
              <a:rPr lang="en-US" altLang="ja-JP" sz="2400" dirty="0" err="1"/>
              <a:t>Ci</a:t>
            </a:r>
            <a:r>
              <a:rPr lang="ja-JP" altLang="en-US" sz="2400" dirty="0"/>
              <a:t>を接続する．コンテクスト</a:t>
            </a:r>
            <a:r>
              <a:rPr lang="en-US" altLang="ja-JP" sz="2400" dirty="0" err="1"/>
              <a:t>Ci</a:t>
            </a:r>
            <a:r>
              <a:rPr lang="ja-JP" altLang="en-US" sz="2400" dirty="0"/>
              <a:t>には，</a:t>
            </a:r>
            <a:r>
              <a:rPr lang="en-US" altLang="ja-JP" sz="2400" dirty="0" err="1"/>
              <a:t>Sj</a:t>
            </a:r>
            <a:r>
              <a:rPr lang="ja-JP" altLang="en-US" sz="2400" dirty="0"/>
              <a:t>を列挙する</a:t>
            </a:r>
            <a:r>
              <a:rPr lang="ja-JP" altLang="en-US" sz="2400" dirty="0" smtClean="0"/>
              <a:t>．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これを</a:t>
            </a:r>
            <a:r>
              <a:rPr lang="en-US" altLang="ja-JP" sz="2400" dirty="0"/>
              <a:t>O-O</a:t>
            </a:r>
            <a:r>
              <a:rPr lang="ja-JP" altLang="en-US" sz="2400" dirty="0"/>
              <a:t>関係を示す記号（</a:t>
            </a:r>
            <a:r>
              <a:rPr lang="en-US" altLang="ja-JP" sz="2400" dirty="0"/>
              <a:t>+</a:t>
            </a:r>
            <a:r>
              <a:rPr lang="ja-JP" altLang="en-US" sz="2400" dirty="0"/>
              <a:t>）が</a:t>
            </a:r>
            <a:r>
              <a:rPr lang="ja-JP" altLang="en-US" sz="2400" dirty="0" smtClean="0"/>
              <a:t>なくなるまで帰納的に繰り返す．</a:t>
            </a:r>
            <a:endParaRPr lang="ja-JP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O</a:t>
            </a:r>
            <a:r>
              <a:rPr lang="en-US" altLang="ja-JP" sz="2400" dirty="0" smtClean="0"/>
              <a:t>-C</a:t>
            </a:r>
            <a:r>
              <a:rPr lang="ja-JP" altLang="en-US" sz="2400" dirty="0" smtClean="0"/>
              <a:t>関係</a:t>
            </a:r>
            <a:r>
              <a:rPr lang="ja-JP" altLang="en-US" sz="2400" dirty="0"/>
              <a:t>を示す記号</a:t>
            </a:r>
            <a:r>
              <a:rPr lang="ja-JP" altLang="en-US" sz="2400" dirty="0" smtClean="0"/>
              <a:t>（</a:t>
            </a:r>
            <a:r>
              <a:rPr lang="en-US" altLang="ja-JP" sz="2400" dirty="0"/>
              <a:t>@</a:t>
            </a:r>
            <a:r>
              <a:rPr lang="ja-JP" altLang="en-US" sz="2400" dirty="0" smtClean="0"/>
              <a:t>）</a:t>
            </a:r>
            <a:r>
              <a:rPr lang="ja-JP" altLang="en-US" sz="2400" dirty="0"/>
              <a:t>が成分（</a:t>
            </a:r>
            <a:r>
              <a:rPr lang="en-US" altLang="ja-JP" sz="2400" dirty="0" err="1"/>
              <a:t>i,j</a:t>
            </a:r>
            <a:r>
              <a:rPr lang="ja-JP" altLang="en-US" sz="2400" dirty="0"/>
              <a:t>）に存在すれば，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D</a:t>
            </a:r>
            <a:r>
              <a:rPr lang="en-US" altLang="ja-JP" sz="2400" dirty="0"/>
              <a:t>-Case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ストラテジ</a:t>
            </a:r>
            <a:r>
              <a:rPr lang="en-US" altLang="ja-JP" sz="2400" dirty="0" smtClean="0"/>
              <a:t>Ai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満たすべき条件毎に分解する」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ゴール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接続する</a:t>
            </a:r>
            <a:r>
              <a:rPr lang="ja-JP" altLang="en-US" sz="2400" dirty="0" smtClean="0"/>
              <a:t>．ゴール</a:t>
            </a:r>
            <a:r>
              <a:rPr lang="en-US" altLang="ja-JP" sz="2400" dirty="0"/>
              <a:t>x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は</a:t>
            </a:r>
            <a:r>
              <a:rPr lang="en-US" altLang="ja-JP" sz="2400" dirty="0" err="1" smtClean="0"/>
              <a:t>Sj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いう条件を満たしている」を</a:t>
            </a:r>
            <a:r>
              <a:rPr lang="ja-JP" altLang="en-US" sz="2400" dirty="0" smtClean="0"/>
              <a:t>記述する．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ストラテジ</a:t>
            </a:r>
            <a:r>
              <a:rPr lang="en-US" altLang="ja-JP" sz="2400" dirty="0"/>
              <a:t>Ai</a:t>
            </a:r>
            <a:r>
              <a:rPr lang="ja-JP" altLang="en-US" sz="2400" dirty="0"/>
              <a:t>に</a:t>
            </a:r>
            <a:r>
              <a:rPr lang="en-US" altLang="ja-JP" sz="2400" dirty="0"/>
              <a:t>D-Case</a:t>
            </a:r>
            <a:r>
              <a:rPr lang="ja-JP" altLang="en-US" sz="2400" dirty="0"/>
              <a:t>のコンテクスト</a:t>
            </a:r>
            <a:r>
              <a:rPr lang="en-US" altLang="ja-JP" sz="2400" dirty="0" err="1"/>
              <a:t>Ci</a:t>
            </a:r>
            <a:r>
              <a:rPr lang="ja-JP" altLang="en-US" sz="2400" dirty="0"/>
              <a:t>を接続する．コンテクスト</a:t>
            </a:r>
            <a:r>
              <a:rPr lang="en-US" altLang="ja-JP" sz="2400" dirty="0" err="1"/>
              <a:t>Ci</a:t>
            </a:r>
            <a:r>
              <a:rPr lang="ja-JP" altLang="en-US" sz="2400" dirty="0" smtClean="0"/>
              <a:t>に</a:t>
            </a:r>
            <a:r>
              <a:rPr lang="en-US" altLang="ja-JP" sz="2400" dirty="0" err="1" smtClean="0"/>
              <a:t>Sj</a:t>
            </a:r>
            <a:r>
              <a:rPr lang="ja-JP" altLang="en-US" sz="2400" dirty="0"/>
              <a:t>を列挙する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O</a:t>
            </a:r>
            <a:r>
              <a:rPr lang="en-US" altLang="ja-JP" sz="2400" dirty="0"/>
              <a:t>-C</a:t>
            </a:r>
            <a:r>
              <a:rPr lang="ja-JP" altLang="en-US" sz="2400" dirty="0"/>
              <a:t>関係を示す記号（</a:t>
            </a:r>
            <a:r>
              <a:rPr lang="en-US" altLang="ja-JP" sz="2400" dirty="0"/>
              <a:t>@</a:t>
            </a:r>
            <a:r>
              <a:rPr lang="ja-JP" altLang="en-US" sz="2400" dirty="0"/>
              <a:t>）がなければ</a:t>
            </a:r>
            <a:r>
              <a:rPr lang="ja-JP" altLang="en-US" sz="2400" dirty="0" smtClean="0"/>
              <a:t>，手順</a:t>
            </a:r>
            <a:r>
              <a:rPr lang="en-US" altLang="ja-JP" sz="2400" dirty="0"/>
              <a:t>5</a:t>
            </a:r>
            <a:r>
              <a:rPr lang="ja-JP" altLang="en-US" sz="2400" dirty="0" smtClean="0"/>
              <a:t>へ</a:t>
            </a:r>
          </a:p>
        </p:txBody>
      </p:sp>
    </p:spTree>
    <p:extLst>
      <p:ext uri="{BB962C8B-B14F-4D97-AF65-F5344CB8AC3E}">
        <p14:creationId xmlns:p14="http://schemas.microsoft.com/office/powerpoint/2010/main" val="33155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CDM</a:t>
            </a:r>
            <a:r>
              <a:rPr lang="ja-JP" altLang="en-US" dirty="0"/>
              <a:t>から</a:t>
            </a:r>
            <a:r>
              <a:rPr lang="en-US" altLang="ja-JP" dirty="0"/>
              <a:t>D-Case</a:t>
            </a:r>
            <a:r>
              <a:rPr lang="ja-JP" altLang="en-US" dirty="0"/>
              <a:t>への生成</a:t>
            </a:r>
            <a:r>
              <a:rPr lang="ja-JP" altLang="en-US" dirty="0" smtClean="0"/>
              <a:t>規則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ja-JP" sz="2400" dirty="0"/>
              <a:t>C</a:t>
            </a:r>
            <a:r>
              <a:rPr lang="en-US" altLang="ja-JP" sz="2400" dirty="0" smtClean="0"/>
              <a:t>-</a:t>
            </a:r>
            <a:r>
              <a:rPr lang="en-US" altLang="ja-JP" sz="2400" dirty="0"/>
              <a:t>C</a:t>
            </a:r>
            <a:r>
              <a:rPr lang="ja-JP" altLang="en-US" sz="2400" dirty="0" smtClean="0"/>
              <a:t>関係</a:t>
            </a:r>
            <a:r>
              <a:rPr lang="ja-JP" altLang="en-US" sz="2400" dirty="0"/>
              <a:t>を示す記号（</a:t>
            </a:r>
            <a:r>
              <a:rPr lang="en-US" altLang="ja-JP" sz="2400" dirty="0"/>
              <a:t>+</a:t>
            </a:r>
            <a:r>
              <a:rPr lang="ja-JP" altLang="en-US" sz="2400" dirty="0" smtClean="0"/>
              <a:t>）が成分（</a:t>
            </a:r>
            <a:r>
              <a:rPr lang="en-US" altLang="ja-JP" sz="2400" dirty="0" err="1"/>
              <a:t>i</a:t>
            </a:r>
            <a:r>
              <a:rPr lang="en-US" altLang="ja-JP" sz="2400" dirty="0" err="1" smtClean="0"/>
              <a:t>,j</a:t>
            </a:r>
            <a:r>
              <a:rPr lang="ja-JP" altLang="en-US" sz="2400" dirty="0" smtClean="0"/>
              <a:t>）に存在すれば，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D</a:t>
            </a:r>
            <a:r>
              <a:rPr lang="en-US" altLang="ja-JP" sz="2400" dirty="0"/>
              <a:t>-Case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ストラテジ</a:t>
            </a:r>
            <a:r>
              <a:rPr lang="en-US" altLang="ja-JP" sz="2400" dirty="0" smtClean="0"/>
              <a:t>Ai</a:t>
            </a:r>
            <a:r>
              <a:rPr lang="ja-JP" altLang="en-US" sz="2400" dirty="0" smtClean="0"/>
              <a:t>「満たすべき条件を具体的に分解する」を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ゴール</a:t>
            </a:r>
            <a:r>
              <a:rPr lang="en-US" altLang="ja-JP" sz="2400" dirty="0" err="1" smtClean="0"/>
              <a:t>Gi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接続する</a:t>
            </a:r>
            <a:r>
              <a:rPr lang="ja-JP" altLang="en-US" sz="2400" dirty="0" smtClean="0"/>
              <a:t>．また，ストラテジ</a:t>
            </a:r>
            <a:r>
              <a:rPr lang="en-US" altLang="ja-JP" sz="2400" dirty="0" smtClean="0"/>
              <a:t>Ai</a:t>
            </a:r>
            <a:r>
              <a:rPr lang="ja-JP" altLang="en-US" sz="2400" dirty="0" smtClean="0"/>
              <a:t>の下に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サブゴール</a:t>
            </a:r>
            <a:r>
              <a:rPr lang="en-US" altLang="ja-JP" sz="2400" dirty="0" err="1" smtClean="0"/>
              <a:t>Gj</a:t>
            </a:r>
            <a:r>
              <a:rPr lang="ja-JP" altLang="en-US" sz="2400" dirty="0" smtClean="0"/>
              <a:t>「</a:t>
            </a:r>
            <a:r>
              <a:rPr lang="en-US" altLang="ja-JP" sz="2400" dirty="0" err="1" smtClean="0"/>
              <a:t>Sj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いう条件を満たしている</a:t>
            </a:r>
            <a:r>
              <a:rPr lang="ja-JP" altLang="en-US" sz="2400" dirty="0" smtClean="0"/>
              <a:t>」を接続する．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ストラテジ</a:t>
            </a:r>
            <a:r>
              <a:rPr lang="en-US" altLang="ja-JP" sz="2400" dirty="0"/>
              <a:t>Ai</a:t>
            </a:r>
            <a:r>
              <a:rPr lang="ja-JP" altLang="en-US" sz="2400" dirty="0"/>
              <a:t>に</a:t>
            </a:r>
            <a:r>
              <a:rPr lang="en-US" altLang="ja-JP" sz="2400" dirty="0"/>
              <a:t>D-Case</a:t>
            </a:r>
            <a:r>
              <a:rPr lang="ja-JP" altLang="en-US" sz="2400" dirty="0"/>
              <a:t>のコンテクスト</a:t>
            </a:r>
            <a:r>
              <a:rPr lang="en-US" altLang="ja-JP" sz="2400" dirty="0" err="1"/>
              <a:t>Ci</a:t>
            </a:r>
            <a:r>
              <a:rPr lang="ja-JP" altLang="en-US" sz="2400" dirty="0"/>
              <a:t>を接続する．コンテクスト</a:t>
            </a:r>
            <a:r>
              <a:rPr lang="en-US" altLang="ja-JP" sz="2400" dirty="0" err="1"/>
              <a:t>Ci</a:t>
            </a:r>
            <a:r>
              <a:rPr lang="ja-JP" altLang="en-US" sz="2400" dirty="0"/>
              <a:t>には，</a:t>
            </a:r>
            <a:r>
              <a:rPr lang="en-US" altLang="ja-JP" sz="2400" dirty="0" err="1"/>
              <a:t>Sj</a:t>
            </a:r>
            <a:r>
              <a:rPr lang="ja-JP" altLang="en-US" sz="2400" dirty="0"/>
              <a:t>を列挙する</a:t>
            </a:r>
            <a:r>
              <a:rPr lang="ja-JP" altLang="en-US" sz="2400" dirty="0" smtClean="0"/>
              <a:t>．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これを</a:t>
            </a:r>
            <a:r>
              <a:rPr lang="en-US" altLang="ja-JP" sz="2400" dirty="0"/>
              <a:t>O-O</a:t>
            </a:r>
            <a:r>
              <a:rPr lang="ja-JP" altLang="en-US" sz="2400" dirty="0"/>
              <a:t>関係を示す記号（</a:t>
            </a:r>
            <a:r>
              <a:rPr lang="en-US" altLang="ja-JP" sz="2400" dirty="0"/>
              <a:t>+</a:t>
            </a:r>
            <a:r>
              <a:rPr lang="ja-JP" altLang="en-US" sz="2400" dirty="0"/>
              <a:t>）が</a:t>
            </a:r>
            <a:r>
              <a:rPr lang="ja-JP" altLang="en-US" sz="2400" dirty="0" smtClean="0"/>
              <a:t>なくなるまで帰納的に繰り返す．</a:t>
            </a:r>
            <a:endParaRPr lang="ja-JP" alt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400" dirty="0" smtClean="0"/>
              <a:t>D</a:t>
            </a:r>
            <a:r>
              <a:rPr lang="en-US" altLang="ja-JP" sz="2400" dirty="0"/>
              <a:t>-Case</a:t>
            </a:r>
            <a:r>
              <a:rPr lang="ja-JP" altLang="en-US" sz="2400" dirty="0"/>
              <a:t>の最下位ゴールに適切なエビデンスを接続する．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68333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7864" y="384395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07504" y="1172129"/>
            <a:ext cx="2160240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56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05935"/>
          </a:xfrm>
        </p:spPr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6"/>
            <a:ext cx="8435280" cy="5511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FF0000"/>
                </a:solidFill>
              </a:rPr>
              <a:t>研究背景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~D-Case</a:t>
            </a:r>
            <a:r>
              <a:rPr lang="ja-JP" altLang="en-US" dirty="0" smtClean="0">
                <a:solidFill>
                  <a:srgbClr val="FF0000"/>
                </a:solidFill>
              </a:rPr>
              <a:t>の問題点と解決法</a:t>
            </a:r>
            <a:r>
              <a:rPr lang="en-US" altLang="ja-JP" dirty="0" smtClean="0">
                <a:solidFill>
                  <a:srgbClr val="FF0000"/>
                </a:solidFill>
              </a:rPr>
              <a:t>~</a:t>
            </a:r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システムコンテクスト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コンテクスト依存行列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Context Dependency Matrix</a:t>
            </a:r>
            <a:r>
              <a:rPr lang="ja-JP" altLang="en-US" dirty="0" smtClean="0"/>
              <a:t>，</a:t>
            </a:r>
            <a:r>
              <a:rPr lang="en-US" altLang="ja-JP" dirty="0" smtClean="0"/>
              <a:t>CDM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en-US" altLang="ja-JP" dirty="0" smtClean="0"/>
              <a:t>CDM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D-Case</a:t>
            </a:r>
            <a:r>
              <a:rPr lang="ja-JP" altLang="en-US" dirty="0" smtClean="0"/>
              <a:t>への生成規則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おわりに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27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7864" y="384395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07504" y="1172129"/>
            <a:ext cx="2160240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006780" y="1172129"/>
            <a:ext cx="1800200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592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7864" y="384395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006780" y="1172129"/>
            <a:ext cx="1800200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12" idx="2"/>
            <a:endCxn id="7" idx="0"/>
          </p:cNvCxnSpPr>
          <p:nvPr/>
        </p:nvCxnSpPr>
        <p:spPr>
          <a:xfrm flipH="1">
            <a:off x="4572000" y="4564031"/>
            <a:ext cx="3871" cy="24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平行四辺形 6"/>
          <p:cNvSpPr/>
          <p:nvPr/>
        </p:nvSpPr>
        <p:spPr>
          <a:xfrm>
            <a:off x="3167844" y="4806225"/>
            <a:ext cx="2808312" cy="50405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エアバッグシステムに関して分解する</a:t>
            </a:r>
            <a:endParaRPr kumimoji="1" lang="ja-JP" altLang="en-US" dirty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896578" y="5013176"/>
            <a:ext cx="299468" cy="117702"/>
            <a:chOff x="6553200" y="4505180"/>
            <a:chExt cx="299468" cy="117702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二等辺三角形 10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6196046" y="4509120"/>
            <a:ext cx="219237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議論分解の観点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・エアバッグ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・ガス発生装置</a:t>
            </a:r>
            <a:endParaRPr kumimoji="1" lang="en-US" altLang="ja-JP" dirty="0" smtClean="0"/>
          </a:p>
          <a:p>
            <a:r>
              <a:rPr lang="ja-JP" altLang="en-US" dirty="0" smtClean="0"/>
              <a:t>・センサー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971600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462913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980640" y="5877272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7" idx="4"/>
            <a:endCxn id="18" idx="0"/>
          </p:cNvCxnSpPr>
          <p:nvPr/>
        </p:nvCxnSpPr>
        <p:spPr>
          <a:xfrm flipH="1">
            <a:off x="2199607" y="5310281"/>
            <a:ext cx="2372393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7" idx="3"/>
            <a:endCxn id="20" idx="0"/>
          </p:cNvCxnSpPr>
          <p:nvPr/>
        </p:nvCxnSpPr>
        <p:spPr>
          <a:xfrm>
            <a:off x="4508993" y="5310281"/>
            <a:ext cx="2699654" cy="566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7" idx="3"/>
            <a:endCxn id="19" idx="0"/>
          </p:cNvCxnSpPr>
          <p:nvPr/>
        </p:nvCxnSpPr>
        <p:spPr>
          <a:xfrm>
            <a:off x="4508993" y="5310281"/>
            <a:ext cx="181927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07504" y="1172129"/>
            <a:ext cx="2160240" cy="432048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21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347864" y="384395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006780" y="1239259"/>
            <a:ext cx="1800200" cy="364917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12" idx="2"/>
            <a:endCxn id="7" idx="0"/>
          </p:cNvCxnSpPr>
          <p:nvPr/>
        </p:nvCxnSpPr>
        <p:spPr>
          <a:xfrm flipH="1">
            <a:off x="4572000" y="4564031"/>
            <a:ext cx="3871" cy="24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平行四辺形 6"/>
          <p:cNvSpPr/>
          <p:nvPr/>
        </p:nvSpPr>
        <p:spPr>
          <a:xfrm>
            <a:off x="3167844" y="4806225"/>
            <a:ext cx="2808312" cy="50405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エアバッグシステムに関して分解する</a:t>
            </a:r>
            <a:endParaRPr kumimoji="1" lang="ja-JP" altLang="en-US" dirty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896578" y="5013176"/>
            <a:ext cx="299468" cy="117702"/>
            <a:chOff x="6553200" y="4505180"/>
            <a:chExt cx="299468" cy="117702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二等辺三角形 10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6196046" y="4509120"/>
            <a:ext cx="219237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議論分解の観点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・エアバッグ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・ガス発生装置</a:t>
            </a:r>
            <a:endParaRPr kumimoji="1" lang="en-US" altLang="ja-JP" dirty="0" smtClean="0"/>
          </a:p>
          <a:p>
            <a:r>
              <a:rPr lang="ja-JP" altLang="en-US" dirty="0" smtClean="0"/>
              <a:t>・センサー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971600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462913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980640" y="5877272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7" idx="4"/>
            <a:endCxn id="18" idx="0"/>
          </p:cNvCxnSpPr>
          <p:nvPr/>
        </p:nvCxnSpPr>
        <p:spPr>
          <a:xfrm flipH="1">
            <a:off x="2199607" y="5310281"/>
            <a:ext cx="2372393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7" idx="3"/>
            <a:endCxn id="20" idx="0"/>
          </p:cNvCxnSpPr>
          <p:nvPr/>
        </p:nvCxnSpPr>
        <p:spPr>
          <a:xfrm>
            <a:off x="4508993" y="5310281"/>
            <a:ext cx="2699654" cy="566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7" idx="3"/>
            <a:endCxn id="19" idx="0"/>
          </p:cNvCxnSpPr>
          <p:nvPr/>
        </p:nvCxnSpPr>
        <p:spPr>
          <a:xfrm>
            <a:off x="4508993" y="5310281"/>
            <a:ext cx="181927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006780" y="642579"/>
            <a:ext cx="1800200" cy="601559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90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10674" y="1581540"/>
            <a:ext cx="2229077" cy="1103489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347864" y="384395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20" idx="2"/>
            <a:endCxn id="22" idx="0"/>
          </p:cNvCxnSpPr>
          <p:nvPr/>
        </p:nvCxnSpPr>
        <p:spPr>
          <a:xfrm flipH="1">
            <a:off x="4572000" y="4564031"/>
            <a:ext cx="3871" cy="24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平行四辺形 21"/>
          <p:cNvSpPr/>
          <p:nvPr/>
        </p:nvSpPr>
        <p:spPr>
          <a:xfrm>
            <a:off x="3167844" y="4806225"/>
            <a:ext cx="2808312" cy="50405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エアバッグシステムに関して分解する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5896578" y="5013176"/>
            <a:ext cx="299468" cy="117702"/>
            <a:chOff x="6553200" y="4505180"/>
            <a:chExt cx="299468" cy="117702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二等辺三角形 24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6196046" y="4509120"/>
            <a:ext cx="219237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議論分解の観点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・エアバッグ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・ガス発生装置</a:t>
            </a:r>
            <a:endParaRPr kumimoji="1" lang="en-US" altLang="ja-JP" dirty="0" smtClean="0"/>
          </a:p>
          <a:p>
            <a:r>
              <a:rPr lang="ja-JP" altLang="en-US" dirty="0" smtClean="0"/>
              <a:t>・センサー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971600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3462913" y="5877131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980640" y="5877272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>
            <a:stCxn id="22" idx="4"/>
            <a:endCxn id="27" idx="0"/>
          </p:cNvCxnSpPr>
          <p:nvPr/>
        </p:nvCxnSpPr>
        <p:spPr>
          <a:xfrm flipH="1">
            <a:off x="2199607" y="5310281"/>
            <a:ext cx="2372393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2" idx="3"/>
            <a:endCxn id="29" idx="0"/>
          </p:cNvCxnSpPr>
          <p:nvPr/>
        </p:nvCxnSpPr>
        <p:spPr>
          <a:xfrm>
            <a:off x="4508993" y="5310281"/>
            <a:ext cx="2699654" cy="566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2" idx="3"/>
            <a:endCxn id="28" idx="0"/>
          </p:cNvCxnSpPr>
          <p:nvPr/>
        </p:nvCxnSpPr>
        <p:spPr>
          <a:xfrm>
            <a:off x="4508993" y="5310281"/>
            <a:ext cx="181927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788024" y="1597216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788024" y="1972037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788024" y="2348880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10674" y="1581540"/>
            <a:ext cx="2229077" cy="1103489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cxnSp>
        <p:nvCxnSpPr>
          <p:cNvPr id="23" name="直線矢印コネクタ 22"/>
          <p:cNvCxnSpPr>
            <a:stCxn id="29" idx="2"/>
            <a:endCxn id="24" idx="0"/>
          </p:cNvCxnSpPr>
          <p:nvPr/>
        </p:nvCxnSpPr>
        <p:spPr>
          <a:xfrm flipH="1">
            <a:off x="2034215" y="4652995"/>
            <a:ext cx="5284" cy="23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平行四辺形 23"/>
          <p:cNvSpPr/>
          <p:nvPr/>
        </p:nvSpPr>
        <p:spPr>
          <a:xfrm>
            <a:off x="630059" y="4883710"/>
            <a:ext cx="2808312" cy="777537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エアバッグが満たすべき条件に関して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分解する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11492" y="393291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560017" y="393291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220442" y="3933056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8" name="平行四辺形 37"/>
          <p:cNvSpPr/>
          <p:nvPr/>
        </p:nvSpPr>
        <p:spPr>
          <a:xfrm>
            <a:off x="3267506" y="4883710"/>
            <a:ext cx="2808312" cy="777537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満たすべき条件に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関して分解する</a:t>
            </a:r>
            <a:endParaRPr kumimoji="1" lang="ja-JP" altLang="en-US" dirty="0"/>
          </a:p>
        </p:txBody>
      </p:sp>
      <p:sp>
        <p:nvSpPr>
          <p:cNvPr id="39" name="平行四辺形 38"/>
          <p:cNvSpPr/>
          <p:nvPr/>
        </p:nvSpPr>
        <p:spPr>
          <a:xfrm>
            <a:off x="5905327" y="4883710"/>
            <a:ext cx="2808312" cy="777537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センサー</a:t>
            </a:r>
            <a:r>
              <a:rPr kumimoji="1" lang="ja-JP" altLang="en-US" b="1" dirty="0" smtClean="0"/>
              <a:t>が満たすべき条件に関して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分解する</a:t>
            </a:r>
            <a:endParaRPr kumimoji="1" lang="ja-JP" altLang="en-US" b="1" dirty="0"/>
          </a:p>
        </p:txBody>
      </p:sp>
      <p:cxnSp>
        <p:nvCxnSpPr>
          <p:cNvPr id="40" name="直線矢印コネクタ 39"/>
          <p:cNvCxnSpPr>
            <a:stCxn id="30" idx="2"/>
            <a:endCxn id="38" idx="1"/>
          </p:cNvCxnSpPr>
          <p:nvPr/>
        </p:nvCxnSpPr>
        <p:spPr>
          <a:xfrm flipH="1">
            <a:off x="4768854" y="4652995"/>
            <a:ext cx="19170" cy="23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1" idx="2"/>
            <a:endCxn id="39" idx="1"/>
          </p:cNvCxnSpPr>
          <p:nvPr/>
        </p:nvCxnSpPr>
        <p:spPr>
          <a:xfrm flipH="1">
            <a:off x="7406675" y="4653136"/>
            <a:ext cx="41774" cy="23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0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788024" y="1597216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788024" y="1972037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788024" y="2348880"/>
            <a:ext cx="792088" cy="336150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10674" y="1581540"/>
            <a:ext cx="2229077" cy="1103489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cxnSp>
        <p:nvCxnSpPr>
          <p:cNvPr id="23" name="直線矢印コネクタ 22"/>
          <p:cNvCxnSpPr>
            <a:stCxn id="29" idx="2"/>
            <a:endCxn id="24" idx="0"/>
          </p:cNvCxnSpPr>
          <p:nvPr/>
        </p:nvCxnSpPr>
        <p:spPr>
          <a:xfrm flipH="1">
            <a:off x="2034215" y="4652995"/>
            <a:ext cx="5284" cy="23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平行四辺形 23"/>
          <p:cNvSpPr/>
          <p:nvPr/>
        </p:nvSpPr>
        <p:spPr>
          <a:xfrm>
            <a:off x="630059" y="4883710"/>
            <a:ext cx="2808312" cy="777537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エアバッグが満たすべき条件に関して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分解する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11492" y="393291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560017" y="393291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220442" y="3933056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8" name="平行四辺形 37"/>
          <p:cNvSpPr/>
          <p:nvPr/>
        </p:nvSpPr>
        <p:spPr>
          <a:xfrm>
            <a:off x="3267506" y="4883710"/>
            <a:ext cx="2808312" cy="777537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満たすべき条件に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関して分解する</a:t>
            </a:r>
            <a:endParaRPr kumimoji="1" lang="ja-JP" altLang="en-US" dirty="0"/>
          </a:p>
        </p:txBody>
      </p:sp>
      <p:sp>
        <p:nvSpPr>
          <p:cNvPr id="39" name="平行四辺形 38"/>
          <p:cNvSpPr/>
          <p:nvPr/>
        </p:nvSpPr>
        <p:spPr>
          <a:xfrm>
            <a:off x="5905327" y="4883710"/>
            <a:ext cx="2808312" cy="777537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センサー</a:t>
            </a:r>
            <a:r>
              <a:rPr kumimoji="1" lang="ja-JP" altLang="en-US" b="1" dirty="0" smtClean="0"/>
              <a:t>が満たすべき条件に関して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分解する</a:t>
            </a:r>
            <a:endParaRPr kumimoji="1" lang="ja-JP" altLang="en-US" b="1" dirty="0"/>
          </a:p>
        </p:txBody>
      </p:sp>
      <p:cxnSp>
        <p:nvCxnSpPr>
          <p:cNvPr id="40" name="直線矢印コネクタ 39"/>
          <p:cNvCxnSpPr>
            <a:stCxn id="30" idx="2"/>
            <a:endCxn id="38" idx="1"/>
          </p:cNvCxnSpPr>
          <p:nvPr/>
        </p:nvCxnSpPr>
        <p:spPr>
          <a:xfrm flipH="1">
            <a:off x="4768854" y="4652995"/>
            <a:ext cx="19170" cy="23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1" idx="2"/>
            <a:endCxn id="39" idx="1"/>
          </p:cNvCxnSpPr>
          <p:nvPr/>
        </p:nvCxnSpPr>
        <p:spPr>
          <a:xfrm flipH="1">
            <a:off x="7406675" y="4653136"/>
            <a:ext cx="41774" cy="23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738679" y="620687"/>
            <a:ext cx="852237" cy="601559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306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554168" y="2308187"/>
            <a:ext cx="1826144" cy="376842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 flipV="1">
            <a:off x="110674" y="2685029"/>
            <a:ext cx="2229077" cy="383931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558226" y="386290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9" name="平行四辺形 38"/>
          <p:cNvSpPr/>
          <p:nvPr/>
        </p:nvSpPr>
        <p:spPr>
          <a:xfrm>
            <a:off x="3275856" y="4813559"/>
            <a:ext cx="2808312" cy="777537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センサー</a:t>
            </a:r>
            <a:r>
              <a:rPr kumimoji="1" lang="ja-JP" altLang="en-US" b="1" dirty="0" smtClean="0"/>
              <a:t>が満たすべき条件に関して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分解する</a:t>
            </a:r>
            <a:endParaRPr kumimoji="1" lang="ja-JP" altLang="en-US" b="1" dirty="0"/>
          </a:p>
        </p:txBody>
      </p:sp>
      <p:cxnSp>
        <p:nvCxnSpPr>
          <p:cNvPr id="45" name="直線矢印コネクタ 44"/>
          <p:cNvCxnSpPr>
            <a:stCxn id="31" idx="2"/>
            <a:endCxn id="39" idx="1"/>
          </p:cNvCxnSpPr>
          <p:nvPr/>
        </p:nvCxnSpPr>
        <p:spPr>
          <a:xfrm flipH="1">
            <a:off x="4777204" y="4582985"/>
            <a:ext cx="9029" cy="23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554168" y="2692118"/>
            <a:ext cx="1791362" cy="376842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10674" y="2311577"/>
            <a:ext cx="2229077" cy="380541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36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554168" y="2308187"/>
            <a:ext cx="1826144" cy="376842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 flipV="1">
            <a:off x="110674" y="2685029"/>
            <a:ext cx="2229077" cy="383931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558226" y="386290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9" name="平行四辺形 38"/>
          <p:cNvSpPr/>
          <p:nvPr/>
        </p:nvSpPr>
        <p:spPr>
          <a:xfrm>
            <a:off x="3275856" y="4813559"/>
            <a:ext cx="2808312" cy="777537"/>
          </a:xfrm>
          <a:prstGeom prst="parallelogram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センサー</a:t>
            </a:r>
            <a:r>
              <a:rPr kumimoji="1" lang="ja-JP" altLang="en-US" b="1" dirty="0" smtClean="0"/>
              <a:t>が満たすべき条件に関して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分解する</a:t>
            </a:r>
            <a:endParaRPr kumimoji="1" lang="ja-JP" altLang="en-US" b="1" dirty="0"/>
          </a:p>
        </p:txBody>
      </p:sp>
      <p:cxnSp>
        <p:nvCxnSpPr>
          <p:cNvPr id="45" name="直線矢印コネクタ 44"/>
          <p:cNvCxnSpPr>
            <a:stCxn id="31" idx="2"/>
            <a:endCxn id="39" idx="1"/>
          </p:cNvCxnSpPr>
          <p:nvPr/>
        </p:nvCxnSpPr>
        <p:spPr>
          <a:xfrm flipH="1">
            <a:off x="4777204" y="4582985"/>
            <a:ext cx="9029" cy="23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554168" y="2692118"/>
            <a:ext cx="1791362" cy="376842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968586" y="5087041"/>
            <a:ext cx="299468" cy="117702"/>
            <a:chOff x="6553200" y="4505180"/>
            <a:chExt cx="299468" cy="117702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二等辺三角形 24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6268054" y="4582984"/>
            <a:ext cx="2731930" cy="1510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/>
              <a:t>満たすべき条件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・衝突を検知し，衝突診断回路に信号を送ることができる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483768" y="5935298"/>
            <a:ext cx="43924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</a:t>
            </a:r>
            <a:r>
              <a:rPr lang="ja-JP" altLang="en-US" dirty="0"/>
              <a:t>衝突を検知し，衝突診断回路に信号を送ることが</a:t>
            </a:r>
            <a:r>
              <a:rPr lang="ja-JP" altLang="en-US" dirty="0" smtClean="0"/>
              <a:t>できる</a:t>
            </a:r>
            <a:r>
              <a:rPr kumimoji="1" lang="ja-JP" altLang="en-US" dirty="0" smtClean="0"/>
              <a:t>」という条件を満たしている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stCxn id="39" idx="4"/>
            <a:endCxn id="27" idx="0"/>
          </p:cNvCxnSpPr>
          <p:nvPr/>
        </p:nvCxnSpPr>
        <p:spPr>
          <a:xfrm>
            <a:off x="4680012" y="5591096"/>
            <a:ext cx="0" cy="34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 flipV="1">
            <a:off x="5558491" y="620686"/>
            <a:ext cx="1787040" cy="576065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10674" y="2311577"/>
            <a:ext cx="2229077" cy="380541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08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CDM</a:t>
            </a:r>
            <a:r>
              <a:rPr lang="ja-JP" altLang="en-US" sz="3600" dirty="0" smtClean="0"/>
              <a:t>から</a:t>
            </a:r>
            <a:r>
              <a:rPr lang="en-US" altLang="ja-JP" sz="3600" dirty="0" smtClean="0"/>
              <a:t>D-Case</a:t>
            </a:r>
            <a:r>
              <a:rPr lang="ja-JP" altLang="en-US" sz="3600" dirty="0" smtClean="0"/>
              <a:t>への生成規則の具体例</a:t>
            </a:r>
            <a:endParaRPr kumimoji="1" lang="ja-JP" altLang="en-US" sz="3600" dirty="0"/>
          </a:p>
        </p:txBody>
      </p:sp>
      <p:pic>
        <p:nvPicPr>
          <p:cNvPr id="5" name="図 4" descr="ず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2480" cy="321399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 flipV="1">
            <a:off x="110674" y="3068960"/>
            <a:ext cx="2229077" cy="383931"/>
          </a:xfrm>
          <a:prstGeom prst="rect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558226" y="3862905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9" name="平行四辺形 38"/>
          <p:cNvSpPr/>
          <p:nvPr/>
        </p:nvSpPr>
        <p:spPr>
          <a:xfrm>
            <a:off x="3275856" y="4813559"/>
            <a:ext cx="2808312" cy="777537"/>
          </a:xfrm>
          <a:prstGeom prst="parallelogram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センサー</a:t>
            </a:r>
            <a:r>
              <a:rPr kumimoji="1" lang="ja-JP" altLang="en-US" b="1" dirty="0" smtClean="0"/>
              <a:t>が満たすべき条件に関して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分解する</a:t>
            </a:r>
            <a:endParaRPr kumimoji="1" lang="ja-JP" altLang="en-US" b="1" dirty="0"/>
          </a:p>
        </p:txBody>
      </p:sp>
      <p:cxnSp>
        <p:nvCxnSpPr>
          <p:cNvPr id="45" name="直線矢印コネクタ 44"/>
          <p:cNvCxnSpPr>
            <a:stCxn id="31" idx="2"/>
            <a:endCxn id="39" idx="1"/>
          </p:cNvCxnSpPr>
          <p:nvPr/>
        </p:nvCxnSpPr>
        <p:spPr>
          <a:xfrm flipH="1">
            <a:off x="4777204" y="4582985"/>
            <a:ext cx="9029" cy="230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図形グループ 19"/>
          <p:cNvGrpSpPr/>
          <p:nvPr/>
        </p:nvGrpSpPr>
        <p:grpSpPr>
          <a:xfrm>
            <a:off x="5968586" y="5087041"/>
            <a:ext cx="299468" cy="117702"/>
            <a:chOff x="6553200" y="4505180"/>
            <a:chExt cx="299468" cy="117702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二等辺三角形 24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6268054" y="4582984"/>
            <a:ext cx="2731930" cy="1510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/>
              <a:t>満たすべき条件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・衝突を検知し，衝突診断回路に信号を送ることができる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483768" y="5935298"/>
            <a:ext cx="43924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</a:t>
            </a:r>
            <a:r>
              <a:rPr lang="ja-JP" altLang="en-US" dirty="0"/>
              <a:t>衝突を検知し，衝突診断回路に信号を送ることが</a:t>
            </a:r>
            <a:r>
              <a:rPr lang="ja-JP" altLang="en-US" dirty="0" smtClean="0"/>
              <a:t>できる</a:t>
            </a:r>
            <a:r>
              <a:rPr kumimoji="1" lang="ja-JP" altLang="en-US" dirty="0" smtClean="0"/>
              <a:t>」という条件を満たしている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stCxn id="39" idx="4"/>
            <a:endCxn id="27" idx="0"/>
          </p:cNvCxnSpPr>
          <p:nvPr/>
        </p:nvCxnSpPr>
        <p:spPr>
          <a:xfrm>
            <a:off x="4680012" y="5591096"/>
            <a:ext cx="0" cy="34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ひし形 3"/>
          <p:cNvSpPr/>
          <p:nvPr/>
        </p:nvSpPr>
        <p:spPr>
          <a:xfrm>
            <a:off x="4572000" y="6612535"/>
            <a:ext cx="216024" cy="21788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1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生成した</a:t>
            </a:r>
            <a:r>
              <a:rPr lang="en-US" altLang="ja-JP" sz="3600" dirty="0" smtClean="0"/>
              <a:t>D-Case</a:t>
            </a:r>
            <a:endParaRPr kumimoji="1" lang="ja-JP" altLang="en-US" sz="3600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39" name="平行四辺形 38"/>
          <p:cNvSpPr/>
          <p:nvPr/>
        </p:nvSpPr>
        <p:spPr>
          <a:xfrm>
            <a:off x="6156176" y="3584969"/>
            <a:ext cx="2448282" cy="777537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が満たすべき条件に関して分解する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34" idx="2"/>
            <a:endCxn id="39" idx="1"/>
          </p:cNvCxnSpPr>
          <p:nvPr/>
        </p:nvCxnSpPr>
        <p:spPr>
          <a:xfrm flipH="1">
            <a:off x="7477509" y="3374089"/>
            <a:ext cx="11428" cy="210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6168379" y="4706708"/>
            <a:ext cx="2704166" cy="1458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「</a:t>
            </a:r>
            <a:r>
              <a:rPr lang="ja-JP" altLang="en-US" dirty="0"/>
              <a:t>衝突を検知し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衝突</a:t>
            </a:r>
            <a:r>
              <a:rPr lang="ja-JP" altLang="en-US" dirty="0"/>
              <a:t>診断回路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信号</a:t>
            </a:r>
            <a:r>
              <a:rPr lang="ja-JP" altLang="en-US" dirty="0"/>
              <a:t>を送ることが</a:t>
            </a:r>
            <a:r>
              <a:rPr lang="ja-JP" altLang="en-US" dirty="0" smtClean="0"/>
              <a:t>できる</a:t>
            </a:r>
            <a:r>
              <a:rPr kumimoji="1" lang="ja-JP" altLang="en-US" dirty="0" smtClean="0"/>
              <a:t>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という条件を満たしている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endCxn id="27" idx="0"/>
          </p:cNvCxnSpPr>
          <p:nvPr/>
        </p:nvCxnSpPr>
        <p:spPr>
          <a:xfrm>
            <a:off x="7520462" y="4362506"/>
            <a:ext cx="0" cy="34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628154" y="620688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6" idx="2"/>
            <a:endCxn id="19" idx="0"/>
          </p:cNvCxnSpPr>
          <p:nvPr/>
        </p:nvCxnSpPr>
        <p:spPr>
          <a:xfrm flipH="1">
            <a:off x="4852290" y="1340768"/>
            <a:ext cx="3871" cy="24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平行四辺形 18"/>
          <p:cNvSpPr/>
          <p:nvPr/>
        </p:nvSpPr>
        <p:spPr>
          <a:xfrm>
            <a:off x="3448134" y="1582962"/>
            <a:ext cx="2808312" cy="50405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エアバッグシステムに関して分解する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6176868" y="1789913"/>
            <a:ext cx="299468" cy="117702"/>
            <a:chOff x="6553200" y="4505180"/>
            <a:chExt cx="299468" cy="117702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6553200" y="4564031"/>
              <a:ext cx="179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二等辺三角形 28"/>
            <p:cNvSpPr/>
            <p:nvPr/>
          </p:nvSpPr>
          <p:spPr>
            <a:xfrm rot="5400000">
              <a:off x="6723924" y="4494138"/>
              <a:ext cx="117702" cy="139786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角丸四角形 29"/>
          <p:cNvSpPr/>
          <p:nvPr/>
        </p:nvSpPr>
        <p:spPr>
          <a:xfrm>
            <a:off x="6476336" y="1285857"/>
            <a:ext cx="219237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議論分解の観点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・エアバッグ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・ガス発生装置</a:t>
            </a:r>
            <a:endParaRPr kumimoji="1" lang="en-US" altLang="ja-JP" dirty="0" smtClean="0"/>
          </a:p>
          <a:p>
            <a:r>
              <a:rPr lang="ja-JP" altLang="en-US" dirty="0" smtClean="0"/>
              <a:t>・センサー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251890" y="2653868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743203" y="2653868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6260930" y="2654009"/>
            <a:ext cx="245601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センサー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条件を満たしている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>
            <a:stCxn id="19" idx="4"/>
            <a:endCxn id="32" idx="0"/>
          </p:cNvCxnSpPr>
          <p:nvPr/>
        </p:nvCxnSpPr>
        <p:spPr>
          <a:xfrm flipH="1">
            <a:off x="2479897" y="2087018"/>
            <a:ext cx="2372393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9" idx="3"/>
            <a:endCxn id="34" idx="0"/>
          </p:cNvCxnSpPr>
          <p:nvPr/>
        </p:nvCxnSpPr>
        <p:spPr>
          <a:xfrm>
            <a:off x="4789283" y="2087018"/>
            <a:ext cx="2699654" cy="566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9" idx="3"/>
            <a:endCxn id="33" idx="0"/>
          </p:cNvCxnSpPr>
          <p:nvPr/>
        </p:nvCxnSpPr>
        <p:spPr>
          <a:xfrm>
            <a:off x="4789283" y="2087018"/>
            <a:ext cx="181927" cy="56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平行四辺形 37"/>
          <p:cNvSpPr/>
          <p:nvPr/>
        </p:nvSpPr>
        <p:spPr>
          <a:xfrm>
            <a:off x="3764136" y="3584969"/>
            <a:ext cx="2448282" cy="777537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ガス発生装置</a:t>
            </a:r>
            <a:r>
              <a:rPr kumimoji="1" lang="ja-JP" altLang="en-US" dirty="0" smtClean="0"/>
              <a:t>が満たすべき条件に関して分解する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>
            <a:stCxn id="33" idx="2"/>
            <a:endCxn id="38" idx="0"/>
          </p:cNvCxnSpPr>
          <p:nvPr/>
        </p:nvCxnSpPr>
        <p:spPr>
          <a:xfrm>
            <a:off x="4971210" y="3373948"/>
            <a:ext cx="17067" cy="211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3481898" y="4707687"/>
            <a:ext cx="2704166" cy="1458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「</a:t>
            </a:r>
            <a:r>
              <a:rPr lang="ja-JP" altLang="en-US" dirty="0"/>
              <a:t>信号を検知すると，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ガスを噴出し，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着火させることが</a:t>
            </a:r>
            <a:r>
              <a:rPr lang="ja-JP" altLang="en-US" dirty="0" smtClean="0"/>
              <a:t>できる</a:t>
            </a:r>
            <a:r>
              <a:rPr kumimoji="1" lang="ja-JP" altLang="en-US" dirty="0" smtClean="0"/>
              <a:t>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という条件を満たしている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>
            <a:stCxn id="38" idx="4"/>
          </p:cNvCxnSpPr>
          <p:nvPr/>
        </p:nvCxnSpPr>
        <p:spPr>
          <a:xfrm>
            <a:off x="4988277" y="4362506"/>
            <a:ext cx="0" cy="345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平行四辺形 55"/>
          <p:cNvSpPr/>
          <p:nvPr/>
        </p:nvSpPr>
        <p:spPr>
          <a:xfrm>
            <a:off x="1259622" y="3588829"/>
            <a:ext cx="2448282" cy="777537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エアバッグが満たすべき条件に関して分解する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>
            <a:endCxn id="56" idx="0"/>
          </p:cNvCxnSpPr>
          <p:nvPr/>
        </p:nvCxnSpPr>
        <p:spPr>
          <a:xfrm>
            <a:off x="2466696" y="3377808"/>
            <a:ext cx="17067" cy="211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ひし形 58"/>
          <p:cNvSpPr/>
          <p:nvPr/>
        </p:nvSpPr>
        <p:spPr>
          <a:xfrm>
            <a:off x="2375751" y="4366366"/>
            <a:ext cx="216024" cy="21788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ひし形 59"/>
          <p:cNvSpPr/>
          <p:nvPr/>
        </p:nvSpPr>
        <p:spPr>
          <a:xfrm>
            <a:off x="4789283" y="6166283"/>
            <a:ext cx="216024" cy="21788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ひし形 60"/>
          <p:cNvSpPr/>
          <p:nvPr/>
        </p:nvSpPr>
        <p:spPr>
          <a:xfrm>
            <a:off x="7488937" y="6166283"/>
            <a:ext cx="216024" cy="21788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57200" y="5700541"/>
            <a:ext cx="239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一部のコンテクスト，</a:t>
            </a:r>
            <a:endParaRPr kumimoji="1" lang="en-US" altLang="ja-JP" dirty="0" smtClean="0"/>
          </a:p>
          <a:p>
            <a:r>
              <a:rPr lang="ja-JP" altLang="ja-JP" dirty="0"/>
              <a:t>　</a:t>
            </a:r>
            <a:r>
              <a:rPr kumimoji="1" lang="ja-JP" altLang="en-US" dirty="0" smtClean="0"/>
              <a:t>エビデンスを省略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63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-150844"/>
            <a:ext cx="8229600" cy="905935"/>
          </a:xfrm>
        </p:spPr>
        <p:txBody>
          <a:bodyPr>
            <a:noAutofit/>
          </a:bodyPr>
          <a:lstStyle/>
          <a:p>
            <a:r>
              <a:rPr lang="en-US" altLang="ja-JP" sz="3500" dirty="0"/>
              <a:t>D-Case</a:t>
            </a:r>
            <a:r>
              <a:rPr lang="ja-JP" altLang="en-US" sz="3500" dirty="0"/>
              <a:t>の例（エアバッグシステム）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6677699" y="3068968"/>
            <a:ext cx="2458616" cy="575735"/>
          </a:xfrm>
          <a:prstGeom prst="wedgeEllipseCallout">
            <a:avLst>
              <a:gd name="adj1" fmla="val -69678"/>
              <a:gd name="adj2" fmla="val -6160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ゴール，主張，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要求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107504" y="1024478"/>
            <a:ext cx="2470445" cy="880535"/>
          </a:xfrm>
          <a:prstGeom prst="wedgeEllipseCallout">
            <a:avLst>
              <a:gd name="adj1" fmla="val 69367"/>
              <a:gd name="adj2" fmla="val 66298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ストラテジ，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議論の考え方，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戦略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7020273" y="1777184"/>
            <a:ext cx="2116042" cy="931335"/>
          </a:xfrm>
          <a:prstGeom prst="wedgeEllipseCallout">
            <a:avLst>
              <a:gd name="adj1" fmla="val -61334"/>
              <a:gd name="adj2" fmla="val -5102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コンテクスト，制約，条件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6427033" y="4221095"/>
            <a:ext cx="2706991" cy="931335"/>
          </a:xfrm>
          <a:prstGeom prst="wedgeEllipseCallout">
            <a:avLst>
              <a:gd name="adj1" fmla="val -65677"/>
              <a:gd name="adj2" fmla="val 129026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エビデンス，証拠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3" y="6356357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" name="図 2" descr="airb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5" y="407879"/>
            <a:ext cx="5328592" cy="6477508"/>
          </a:xfrm>
          <a:prstGeom prst="rect">
            <a:avLst/>
          </a:prstGeom>
        </p:spPr>
      </p:pic>
      <p:sp>
        <p:nvSpPr>
          <p:cNvPr id="6" name="雲形吹き出し 5"/>
          <p:cNvSpPr/>
          <p:nvPr/>
        </p:nvSpPr>
        <p:spPr>
          <a:xfrm>
            <a:off x="5220082" y="407877"/>
            <a:ext cx="3923927" cy="932892"/>
          </a:xfrm>
          <a:prstGeom prst="cloudCallout">
            <a:avLst>
              <a:gd name="adj1" fmla="val -51831"/>
              <a:gd name="adj2" fmla="val 258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sz="2200" dirty="0"/>
              <a:t>エアバッグシステムはディペンダブル</a:t>
            </a:r>
          </a:p>
        </p:txBody>
      </p:sp>
      <p:sp>
        <p:nvSpPr>
          <p:cNvPr id="11" name="雲形吹き出し 10"/>
          <p:cNvSpPr/>
          <p:nvPr/>
        </p:nvSpPr>
        <p:spPr>
          <a:xfrm>
            <a:off x="-183631" y="2024439"/>
            <a:ext cx="2448273" cy="1368152"/>
          </a:xfrm>
          <a:prstGeom prst="cloudCallout">
            <a:avLst>
              <a:gd name="adj1" fmla="val 76700"/>
              <a:gd name="adj2" fmla="val -432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sz="2200" dirty="0"/>
              <a:t>構成要素で議論を分解</a:t>
            </a:r>
            <a:endParaRPr lang="en-US" altLang="ja-JP" sz="2200" dirty="0"/>
          </a:p>
        </p:txBody>
      </p:sp>
      <p:sp>
        <p:nvSpPr>
          <p:cNvPr id="13" name="雲形吹き出し 12"/>
          <p:cNvSpPr/>
          <p:nvPr/>
        </p:nvSpPr>
        <p:spPr>
          <a:xfrm>
            <a:off x="1403650" y="3412923"/>
            <a:ext cx="2736304" cy="1368152"/>
          </a:xfrm>
          <a:prstGeom prst="cloudCallout">
            <a:avLst>
              <a:gd name="adj1" fmla="val 63049"/>
              <a:gd name="adj2" fmla="val -700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sz="2200" dirty="0"/>
              <a:t>センサーはディペンダブル</a:t>
            </a:r>
            <a:endParaRPr lang="en-US" altLang="ja-JP" sz="2200" dirty="0"/>
          </a:p>
        </p:txBody>
      </p:sp>
      <p:sp>
        <p:nvSpPr>
          <p:cNvPr id="14" name="雲形吹き出し 13"/>
          <p:cNvSpPr/>
          <p:nvPr/>
        </p:nvSpPr>
        <p:spPr>
          <a:xfrm>
            <a:off x="6228186" y="5301211"/>
            <a:ext cx="2736304" cy="1368152"/>
          </a:xfrm>
          <a:prstGeom prst="cloudCallout">
            <a:avLst>
              <a:gd name="adj1" fmla="val -58656"/>
              <a:gd name="adj2" fmla="val 196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sz="2200" dirty="0"/>
              <a:t>テスト結果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lang="ja-JP" altLang="en-US" sz="2200" dirty="0"/>
              <a:t>報告書</a:t>
            </a:r>
            <a:endParaRPr lang="en-US" altLang="ja-JP" sz="2200" dirty="0"/>
          </a:p>
        </p:txBody>
      </p:sp>
      <p:sp>
        <p:nvSpPr>
          <p:cNvPr id="7" name="角丸四角形 6"/>
          <p:cNvSpPr/>
          <p:nvPr/>
        </p:nvSpPr>
        <p:spPr>
          <a:xfrm>
            <a:off x="0" y="3644703"/>
            <a:ext cx="5652120" cy="32133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r>
              <a:rPr lang="ja-JP" altLang="en-US" sz="2600" dirty="0">
                <a:solidFill>
                  <a:srgbClr val="FF0000"/>
                </a:solidFill>
              </a:rPr>
              <a:t>以下の条件が成立する</a:t>
            </a:r>
            <a:r>
              <a:rPr lang="en-US" altLang="ja-JP" sz="2600" dirty="0">
                <a:solidFill>
                  <a:srgbClr val="FF0000"/>
                </a:solidFill>
              </a:rPr>
              <a:t>D-Case</a:t>
            </a:r>
            <a:r>
              <a:rPr lang="ja-JP" altLang="en-US" sz="2600" dirty="0">
                <a:solidFill>
                  <a:srgbClr val="FF0000"/>
                </a:solidFill>
              </a:rPr>
              <a:t>では</a:t>
            </a:r>
            <a:r>
              <a:rPr lang="en-US" altLang="ja-JP" sz="2600" dirty="0">
                <a:solidFill>
                  <a:srgbClr val="FF0000"/>
                </a:solidFill>
              </a:rPr>
              <a:t/>
            </a:r>
            <a:br>
              <a:rPr lang="en-US" altLang="ja-JP" sz="2600" dirty="0">
                <a:solidFill>
                  <a:srgbClr val="FF0000"/>
                </a:solidFill>
              </a:rPr>
            </a:br>
            <a:r>
              <a:rPr lang="ja-JP" altLang="en-US" sz="2600" dirty="0">
                <a:solidFill>
                  <a:srgbClr val="FF0000"/>
                </a:solidFill>
              </a:rPr>
              <a:t>トップゴールが満たされている．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marL="369173" indent="-369173">
              <a:buFont typeface="Arial"/>
              <a:buChar char="•"/>
            </a:pPr>
            <a:r>
              <a:rPr lang="ja-JP" altLang="en-US" sz="2200" dirty="0"/>
              <a:t>分解した要素が十分．</a:t>
            </a:r>
            <a:endParaRPr lang="en-US" altLang="ja-JP" sz="2200" dirty="0"/>
          </a:p>
          <a:p>
            <a:pPr marL="369173" indent="-369173">
              <a:buFont typeface="Arial"/>
              <a:buChar char="•"/>
            </a:pPr>
            <a:r>
              <a:rPr lang="ja-JP" altLang="en-US" sz="2200" dirty="0"/>
              <a:t>最下位ゴールにエビデンスが十分</a:t>
            </a:r>
            <a:r>
              <a:rPr lang="ja-JP" altLang="en-US" sz="2200" dirty="0" smtClean="0"/>
              <a:t>に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存在</a:t>
            </a:r>
            <a:r>
              <a:rPr lang="ja-JP" altLang="en-US" sz="2200" dirty="0"/>
              <a:t>．</a:t>
            </a:r>
            <a:endParaRPr lang="en-US" altLang="ja-JP" sz="2200" dirty="0"/>
          </a:p>
          <a:p>
            <a:pPr marL="369173" indent="-369173">
              <a:buFont typeface="Arial"/>
              <a:buChar char="•"/>
            </a:pPr>
            <a:r>
              <a:rPr lang="ja-JP" altLang="en-US" sz="2200" dirty="0"/>
              <a:t>ノード内容に対するノード間の接続</a:t>
            </a:r>
            <a:r>
              <a:rPr lang="ja-JP" altLang="en-US" sz="2200" dirty="0" smtClean="0"/>
              <a:t>が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適切</a:t>
            </a:r>
            <a:r>
              <a:rPr lang="ja-JP" altLang="en-US" sz="2200" dirty="0"/>
              <a:t>．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427992" y="2420891"/>
            <a:ext cx="1763889" cy="838779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3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3" grpId="1" animBg="1"/>
      <p:bldP spid="1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生成規則の利点，欠点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 smtClean="0"/>
              <a:t>利点</a:t>
            </a:r>
            <a:endParaRPr lang="en-US" altLang="ja-JP" sz="2800" dirty="0" smtClean="0"/>
          </a:p>
          <a:p>
            <a:pPr lvl="1">
              <a:buFont typeface="Wingdings" charset="2"/>
              <a:buChar char="Ø"/>
            </a:pPr>
            <a:r>
              <a:rPr lang="en-US" altLang="ja-JP" sz="2400" dirty="0" smtClean="0"/>
              <a:t>CDM</a:t>
            </a:r>
            <a:r>
              <a:rPr lang="ja-JP" altLang="en-US" sz="2400" dirty="0" smtClean="0"/>
              <a:t>を記述できれば，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を記述することができる．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ツールを用いることにより，人手による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の記述時間を軽減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することができる．</a:t>
            </a:r>
            <a:endParaRPr lang="en-US" altLang="ja-JP" sz="2400" dirty="0" smtClean="0"/>
          </a:p>
          <a:p>
            <a:pPr lvl="2">
              <a:buFont typeface="Wingdings" charset="2"/>
              <a:buChar char="ü"/>
            </a:pPr>
            <a:r>
              <a:rPr lang="ja-JP" altLang="en-US" sz="2000" smtClean="0"/>
              <a:t>ツールを使用後，人の目で確認はしなければならない．</a:t>
            </a:r>
            <a:endParaRPr lang="en-US" altLang="ja-JP" sz="20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生成した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と既存の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を比較して，レビューすることができる．</a:t>
            </a:r>
            <a:endParaRPr lang="en-US" altLang="ja-JP" sz="2400" dirty="0"/>
          </a:p>
          <a:p>
            <a:pPr>
              <a:buFont typeface="Wingdings" charset="2"/>
              <a:buChar char="Ø"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sz="2800" dirty="0" smtClean="0"/>
              <a:t>欠点</a:t>
            </a:r>
            <a:endParaRPr lang="en-US" altLang="ja-JP" sz="28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利用するための前提条件が多い</a:t>
            </a:r>
            <a:endParaRPr lang="en-US" altLang="ja-JP" sz="2400" dirty="0" smtClean="0"/>
          </a:p>
          <a:p>
            <a:pPr lvl="2">
              <a:buFont typeface="Wingdings" charset="2"/>
              <a:buChar char="ü"/>
            </a:pPr>
            <a:r>
              <a:rPr lang="en-US" altLang="ja-JP" sz="2000" dirty="0" smtClean="0"/>
              <a:t>CDM</a:t>
            </a:r>
            <a:r>
              <a:rPr lang="ja-JP" altLang="en-US" sz="2000" dirty="0" smtClean="0"/>
              <a:t>の記述が正しくなければならない</a:t>
            </a:r>
            <a:endParaRPr lang="en-US" altLang="ja-JP" sz="2000" dirty="0" smtClean="0"/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同じ分解パターンでなければならない</a:t>
            </a:r>
            <a:r>
              <a:rPr lang="ja-JP" altLang="en-US" sz="1900" dirty="0" smtClean="0"/>
              <a:t>（</a:t>
            </a:r>
            <a:r>
              <a:rPr lang="en-US" altLang="ja-JP" sz="1900" dirty="0" smtClean="0"/>
              <a:t>D-Case</a:t>
            </a:r>
            <a:r>
              <a:rPr lang="ja-JP" altLang="en-US" sz="1900" dirty="0" smtClean="0"/>
              <a:t>を比較してレビューできない）</a:t>
            </a:r>
            <a:endParaRPr lang="en-US" altLang="ja-JP" sz="19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システムコンテクストの抽出，関係の定義方法が定まっていない．</a:t>
            </a:r>
            <a:endParaRPr lang="en-US" altLang="ja-JP" sz="2400" dirty="0" smtClean="0"/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現在，研究を行なっている．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8143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ツールの紹介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altLang="ja-JP" sz="2800" dirty="0" smtClean="0"/>
              <a:t>CDM</a:t>
            </a:r>
            <a:r>
              <a:rPr lang="ja-JP" altLang="en-US" sz="2800" dirty="0" smtClean="0"/>
              <a:t>を入力すると</a:t>
            </a:r>
            <a:r>
              <a:rPr lang="en-US" altLang="ja-JP" sz="2800" dirty="0" smtClean="0"/>
              <a:t>D-Case</a:t>
            </a:r>
            <a:r>
              <a:rPr lang="ja-JP" altLang="en-US" sz="2800" dirty="0" smtClean="0"/>
              <a:t>を生成する．</a:t>
            </a:r>
            <a:endParaRPr lang="en-US" altLang="ja-JP" sz="2800" dirty="0" smtClean="0"/>
          </a:p>
          <a:p>
            <a:pPr lvl="1">
              <a:buFont typeface="Wingdings" charset="2"/>
              <a:buChar char="Ø"/>
            </a:pPr>
            <a:r>
              <a:rPr lang="en-US" altLang="ja-JP" sz="2000" dirty="0"/>
              <a:t>j</a:t>
            </a:r>
            <a:r>
              <a:rPr lang="en-US" altLang="ja-JP" sz="2000" dirty="0" smtClean="0"/>
              <a:t>ava</a:t>
            </a:r>
            <a:r>
              <a:rPr lang="ja-JP" altLang="en-US" sz="2000" dirty="0" smtClean="0"/>
              <a:t>で記述</a:t>
            </a:r>
            <a:endParaRPr lang="en-US" altLang="ja-JP" sz="2000" dirty="0"/>
          </a:p>
          <a:p>
            <a:pPr>
              <a:buFont typeface="Wingdings" charset="2"/>
              <a:buChar char="u"/>
            </a:pPr>
            <a:endParaRPr lang="en-US" altLang="ja-JP" sz="2400" dirty="0" smtClean="0"/>
          </a:p>
          <a:p>
            <a:pPr>
              <a:buFont typeface="Wingdings" charset="2"/>
              <a:buChar char="u"/>
            </a:pPr>
            <a:r>
              <a:rPr lang="ja-JP" altLang="en-US" sz="2400" dirty="0" smtClean="0"/>
              <a:t>例：酒屋問題のシステムを</a:t>
            </a:r>
            <a:r>
              <a:rPr lang="en-US" altLang="ja-JP" sz="2400" dirty="0" smtClean="0"/>
              <a:t>CDM</a:t>
            </a:r>
            <a:r>
              <a:rPr lang="ja-JP" altLang="en-US" sz="2400" dirty="0" smtClean="0"/>
              <a:t>で記述したものをツールにかける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（実際やってみます．）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対象コンテクスト</a:t>
            </a:r>
            <a:r>
              <a:rPr lang="en-US" altLang="ja-JP" sz="2400" dirty="0" smtClean="0"/>
              <a:t>:18</a:t>
            </a:r>
            <a:r>
              <a:rPr lang="ja-JP" altLang="en-US" sz="2400" dirty="0" smtClean="0"/>
              <a:t>個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条件コンテクスト</a:t>
            </a:r>
            <a:r>
              <a:rPr lang="en-US" altLang="ja-JP" sz="2400" dirty="0" smtClean="0"/>
              <a:t>:58</a:t>
            </a:r>
            <a:r>
              <a:rPr lang="ja-JP" altLang="en-US" sz="2400" dirty="0" smtClean="0"/>
              <a:t>個</a:t>
            </a:r>
            <a:endParaRPr lang="en-US" altLang="ja-JP" sz="2400" dirty="0" smtClean="0"/>
          </a:p>
          <a:p>
            <a:pPr marL="457200" lvl="1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u"/>
            </a:pPr>
            <a:r>
              <a:rPr lang="ja-JP" altLang="en-US" sz="2800" dirty="0" smtClean="0">
                <a:solidFill>
                  <a:schemeClr val="tx1"/>
                </a:solidFill>
              </a:rPr>
              <a:t>ファイル構成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39070" y="4869160"/>
            <a:ext cx="792088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Main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92080" y="4869160"/>
            <a:ext cx="144016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D-</a:t>
            </a:r>
            <a:r>
              <a:rPr lang="en-US" altLang="ja-JP" dirty="0" err="1" smtClean="0"/>
              <a:t>CaseData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033821" y="5085184"/>
            <a:ext cx="180858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D-</a:t>
            </a:r>
            <a:r>
              <a:rPr lang="en-US" altLang="ja-JP" dirty="0" err="1" smtClean="0"/>
              <a:t>CaseNodeData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42765" y="4669904"/>
            <a:ext cx="144016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D-</a:t>
            </a:r>
            <a:r>
              <a:rPr lang="en-US" altLang="ja-JP" dirty="0" err="1" smtClean="0"/>
              <a:t>CaseLink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75856" y="5635605"/>
            <a:ext cx="165618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CreationFrom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CDMtoD</a:t>
            </a:r>
            <a:r>
              <a:rPr lang="en-US" altLang="ja-JP" dirty="0" smtClean="0"/>
              <a:t>-Case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0690" y="4869160"/>
            <a:ext cx="1414338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FileControler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40592" y="5157192"/>
            <a:ext cx="266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cvs</a:t>
            </a:r>
            <a:r>
              <a:rPr kumimoji="1" lang="ja-JP" altLang="en-US" dirty="0" smtClean="0"/>
              <a:t>ファイルの読み込み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D-Case</a:t>
            </a:r>
            <a:r>
              <a:rPr kumimoji="1" lang="ja-JP" altLang="en-US" dirty="0" smtClean="0"/>
              <a:t>ファイルの書き出し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5856" y="6211669"/>
            <a:ext cx="197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生成規則に基づき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D−Case</a:t>
            </a:r>
            <a:r>
              <a:rPr lang="ja-JP" altLang="en-US" dirty="0" smtClean="0"/>
              <a:t>ノード生成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2080" y="4214823"/>
            <a:ext cx="130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D−Case</a:t>
            </a:r>
            <a:br>
              <a:rPr lang="en-US" altLang="ja-JP" dirty="0" smtClean="0"/>
            </a:br>
            <a:r>
              <a:rPr lang="ja-JP" altLang="en-US" dirty="0" smtClean="0"/>
              <a:t>情報を格納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9202" y="5496869"/>
            <a:ext cx="1776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D−Case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ノード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または</a:t>
            </a:r>
            <a:r>
              <a:rPr lang="en-US" altLang="ja-JP" dirty="0" smtClean="0"/>
              <a:t>1</a:t>
            </a:r>
            <a:r>
              <a:rPr lang="ja-JP" altLang="en-US" dirty="0" smtClean="0"/>
              <a:t>リンクの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情報を格納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5" idx="1"/>
            <a:endCxn id="10" idx="3"/>
          </p:cNvCxnSpPr>
          <p:nvPr/>
        </p:nvCxnSpPr>
        <p:spPr>
          <a:xfrm flipH="1">
            <a:off x="1403648" y="5013176"/>
            <a:ext cx="3354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5" idx="3"/>
            <a:endCxn id="9" idx="1"/>
          </p:cNvCxnSpPr>
          <p:nvPr/>
        </p:nvCxnSpPr>
        <p:spPr>
          <a:xfrm>
            <a:off x="2531158" y="5013176"/>
            <a:ext cx="744698" cy="910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5" idx="3"/>
            <a:endCxn id="6" idx="1"/>
          </p:cNvCxnSpPr>
          <p:nvPr/>
        </p:nvCxnSpPr>
        <p:spPr>
          <a:xfrm>
            <a:off x="2531158" y="5013176"/>
            <a:ext cx="2760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9" idx="3"/>
            <a:endCxn id="6" idx="2"/>
          </p:cNvCxnSpPr>
          <p:nvPr/>
        </p:nvCxnSpPr>
        <p:spPr>
          <a:xfrm flipV="1">
            <a:off x="4932040" y="5157192"/>
            <a:ext cx="1080120" cy="7664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6" idx="3"/>
            <a:endCxn id="8" idx="1"/>
          </p:cNvCxnSpPr>
          <p:nvPr/>
        </p:nvCxnSpPr>
        <p:spPr>
          <a:xfrm flipV="1">
            <a:off x="6732240" y="4813920"/>
            <a:ext cx="310525" cy="199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6" idx="3"/>
            <a:endCxn id="7" idx="1"/>
          </p:cNvCxnSpPr>
          <p:nvPr/>
        </p:nvCxnSpPr>
        <p:spPr>
          <a:xfrm>
            <a:off x="6732240" y="5013176"/>
            <a:ext cx="301581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05935"/>
          </a:xfrm>
        </p:spPr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6"/>
            <a:ext cx="8435280" cy="5511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000000"/>
                </a:solidFill>
              </a:rPr>
              <a:t>研究背景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~D-Case</a:t>
            </a:r>
            <a:r>
              <a:rPr lang="ja-JP" altLang="en-US" dirty="0" smtClean="0">
                <a:solidFill>
                  <a:srgbClr val="000000"/>
                </a:solidFill>
              </a:rPr>
              <a:t>の問題点と解決法</a:t>
            </a:r>
            <a:r>
              <a:rPr lang="en-US" altLang="ja-JP" dirty="0" smtClean="0">
                <a:solidFill>
                  <a:srgbClr val="000000"/>
                </a:solidFill>
              </a:rPr>
              <a:t>~</a:t>
            </a:r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システムコンテクスト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000000"/>
                </a:solidFill>
              </a:rPr>
              <a:t>コンテクスト依存行列</a:t>
            </a:r>
            <a:r>
              <a:rPr lang="en-US" altLang="ja-JP" dirty="0" smtClean="0">
                <a:solidFill>
                  <a:srgbClr val="000000"/>
                </a:solidFill>
              </a:rPr>
              <a:t/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ja-JP" altLang="en-US" dirty="0" smtClean="0">
                <a:solidFill>
                  <a:srgbClr val="000000"/>
                </a:solidFill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</a:rPr>
              <a:t>Context Dependency Matrix</a:t>
            </a:r>
            <a:r>
              <a:rPr lang="ja-JP" altLang="en-US" dirty="0" smtClean="0">
                <a:solidFill>
                  <a:srgbClr val="000000"/>
                </a:solidFill>
              </a:rPr>
              <a:t>，</a:t>
            </a:r>
            <a:r>
              <a:rPr lang="en-US" altLang="ja-JP" dirty="0" smtClean="0">
                <a:solidFill>
                  <a:srgbClr val="000000"/>
                </a:solidFill>
              </a:rPr>
              <a:t>CDM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en-US" altLang="ja-JP" dirty="0"/>
              <a:t>CDM</a:t>
            </a:r>
            <a:r>
              <a:rPr lang="ja-JP" altLang="en-US" dirty="0"/>
              <a:t>から</a:t>
            </a:r>
            <a:r>
              <a:rPr lang="en-US" altLang="ja-JP" dirty="0"/>
              <a:t>D-Case</a:t>
            </a:r>
            <a:r>
              <a:rPr lang="ja-JP" altLang="en-US" dirty="0"/>
              <a:t>への生成</a:t>
            </a:r>
            <a:r>
              <a:rPr lang="ja-JP" altLang="en-US" dirty="0" smtClean="0"/>
              <a:t>規則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FF0000"/>
                </a:solidFill>
              </a:rPr>
              <a:t>おわりに</a:t>
            </a:r>
            <a:endParaRPr lang="ja-JP" altLang="en-US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40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おわりに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 smtClean="0"/>
              <a:t>本発表では以下のことについて紹介した．</a:t>
            </a:r>
            <a:endParaRPr lang="en-US" altLang="ja-JP" sz="28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システムコンテクスト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コンテクスト依存行列（</a:t>
            </a:r>
            <a:r>
              <a:rPr lang="en-US" altLang="ja-JP" sz="2400" dirty="0" smtClean="0"/>
              <a:t>CDM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en-US" altLang="ja-JP" sz="2400" dirty="0" smtClean="0"/>
              <a:t>CDM</a:t>
            </a:r>
            <a:r>
              <a:rPr lang="ja-JP" altLang="en-US" sz="2400" dirty="0" smtClean="0"/>
              <a:t>に基づく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作成法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005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 smtClean="0"/>
              <a:t>システムコンテクストの抽出法，関係の定義法を提案する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ことで，文書から</a:t>
            </a:r>
            <a:r>
              <a:rPr lang="en-US" altLang="ja-JP" sz="2800" dirty="0" smtClean="0"/>
              <a:t>D-Case</a:t>
            </a:r>
            <a:r>
              <a:rPr lang="ja-JP" altLang="en-US" sz="2800" dirty="0" smtClean="0"/>
              <a:t>を生成できる可能性がある．</a:t>
            </a:r>
            <a:endParaRPr lang="en-US" altLang="ja-JP" sz="2800" u="sng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そのために，</a:t>
            </a:r>
            <a:r>
              <a:rPr lang="en-US" altLang="ja-JP" sz="2400" dirty="0" smtClean="0"/>
              <a:t>D-Case</a:t>
            </a:r>
            <a:r>
              <a:rPr lang="ja-JP" altLang="en-US" sz="2400" dirty="0" smtClean="0"/>
              <a:t>に対する</a:t>
            </a:r>
            <a:r>
              <a:rPr lang="en-US" altLang="ja-JP" sz="2400" dirty="0" smtClean="0"/>
              <a:t>CDM</a:t>
            </a:r>
            <a:r>
              <a:rPr lang="ja-JP" altLang="en-US" sz="2400" dirty="0" smtClean="0"/>
              <a:t>の有効性を確認する必要が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ある</a:t>
            </a:r>
            <a:r>
              <a:rPr lang="en-US" altLang="ja-JP" sz="2400" dirty="0" smtClean="0"/>
              <a:t>.</a:t>
            </a:r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要求仕様文から，システムコンテクストの抽出法，関係の定義法を現在考案中である．</a:t>
            </a:r>
            <a:endParaRPr lang="en-US" altLang="ja-JP" sz="2400" dirty="0"/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この実験をシステムエンジニアの方々に行なっており，現在分析中である．</a:t>
            </a:r>
            <a:endParaRPr lang="en-US" altLang="ja-JP" sz="2000" dirty="0" smtClean="0"/>
          </a:p>
          <a:p>
            <a:pPr lvl="1">
              <a:buFont typeface="Wingdings" charset="2"/>
              <a:buChar char="u"/>
            </a:pPr>
            <a:endParaRPr lang="en-US" altLang="ja-JP" sz="1800" dirty="0">
              <a:solidFill>
                <a:prstClr val="black"/>
              </a:solidFill>
            </a:endParaRPr>
          </a:p>
          <a:p>
            <a:pPr>
              <a:buFont typeface="Wingdings" charset="2"/>
              <a:buChar char="u"/>
            </a:pPr>
            <a:r>
              <a:rPr lang="ja-JP" altLang="en-US" sz="2800" dirty="0" smtClean="0">
                <a:solidFill>
                  <a:prstClr val="black"/>
                </a:solidFill>
              </a:rPr>
              <a:t>今後ツールの調整を行い，一般公開をする</a:t>
            </a:r>
            <a:r>
              <a:rPr lang="ja-JP" altLang="en-US" dirty="0" smtClean="0">
                <a:solidFill>
                  <a:prstClr val="black"/>
                </a:solidFill>
              </a:rPr>
              <a:t>．</a:t>
            </a:r>
            <a:endParaRPr lang="en-US" altLang="ja-JP" sz="2000" u="sng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9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2368"/>
            <a:ext cx="8229600" cy="9059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メモ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67"/>
            <a:ext cx="9144000" cy="59279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 smtClean="0">
                <a:solidFill>
                  <a:prstClr val="black"/>
                </a:solidFill>
              </a:rPr>
              <a:t>表が畳み込めればよし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altLang="ja-JP" sz="2800" dirty="0" smtClean="0">
                <a:solidFill>
                  <a:prstClr val="black"/>
                </a:solidFill>
              </a:rPr>
              <a:t>IEEE29148</a:t>
            </a:r>
            <a:r>
              <a:rPr lang="ja-JP" altLang="en-US" sz="2800" dirty="0" smtClean="0">
                <a:solidFill>
                  <a:prstClr val="black"/>
                </a:solidFill>
              </a:rPr>
              <a:t>で制限した方がよい？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buFont typeface="Wingdings" charset="2"/>
              <a:buChar char="u"/>
            </a:pPr>
            <a:r>
              <a:rPr lang="ja-JP" altLang="en-US" sz="2800" dirty="0" smtClean="0">
                <a:solidFill>
                  <a:prstClr val="black"/>
                </a:solidFill>
              </a:rPr>
              <a:t>構造で仕様は書かれている．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ja-JP" altLang="en-US" sz="2400" dirty="0" smtClean="0">
                <a:solidFill>
                  <a:prstClr val="black"/>
                </a:solidFill>
              </a:rPr>
              <a:t>構造が保存されたままコンテクスト抽出できれば</a:t>
            </a:r>
            <a:r>
              <a:rPr lang="en-US" altLang="ja-JP" sz="2400" dirty="0" smtClean="0">
                <a:solidFill>
                  <a:prstClr val="black"/>
                </a:solidFill>
              </a:rPr>
              <a:t>OK</a:t>
            </a:r>
          </a:p>
          <a:p>
            <a:pPr marL="0" indent="0">
              <a:buNone/>
            </a:pPr>
            <a:endParaRPr lang="en-US" altLang="ja-JP" sz="2000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34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-19487"/>
            <a:ext cx="8229600" cy="90593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D-Case</a:t>
            </a:r>
            <a:r>
              <a:rPr lang="ja-JP" altLang="en-US" dirty="0" smtClean="0"/>
              <a:t>の特徴と問題点</a:t>
            </a:r>
            <a:endParaRPr kumimoji="1" lang="ja-JP" altLang="en-US" dirty="0"/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3" y="6356357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87" y="705529"/>
            <a:ext cx="8920895" cy="6811501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ja-JP" altLang="en-US" sz="3100" dirty="0"/>
              <a:t>記述者によって，図が異なる．</a:t>
            </a:r>
            <a:endParaRPr lang="en-US" altLang="ja-JP" sz="3100" dirty="0"/>
          </a:p>
          <a:p>
            <a:pPr lvl="1">
              <a:buFont typeface="Wingdings" charset="2"/>
              <a:buChar char="Ø"/>
            </a:pPr>
            <a:r>
              <a:rPr lang="ja-JP" altLang="en-US" sz="2600" dirty="0"/>
              <a:t>ドメイン知識，考え方，記述の経験量に依存．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3100" dirty="0"/>
          </a:p>
          <a:p>
            <a:pPr>
              <a:buFont typeface="Wingdings" charset="2"/>
              <a:buChar char="u"/>
            </a:pPr>
            <a:r>
              <a:rPr lang="ja-JP" altLang="en-US" sz="3100" dirty="0"/>
              <a:t>トップゴールを客観的に論証できない場合がある．</a:t>
            </a:r>
            <a:endParaRPr lang="en-US" altLang="ja-JP" sz="3100" dirty="0"/>
          </a:p>
          <a:p>
            <a:pPr lvl="1">
              <a:buFont typeface="Wingdings" charset="2"/>
              <a:buChar char="Ø"/>
            </a:pPr>
            <a:r>
              <a:rPr lang="ja-JP" altLang="en-US" sz="2600" dirty="0"/>
              <a:t>ストラテジでの分解要素が十分でない，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分解要素に合意できない場合</a:t>
            </a:r>
            <a:r>
              <a:rPr lang="ja-JP" altLang="en-US" sz="2600" dirty="0" smtClean="0"/>
              <a:t>．</a:t>
            </a:r>
            <a:endParaRPr lang="en-US" altLang="ja-JP" sz="2600" dirty="0" smtClean="0"/>
          </a:p>
          <a:p>
            <a:pPr lvl="1">
              <a:buFont typeface="Wingdings" charset="2"/>
              <a:buChar char="Ø"/>
            </a:pPr>
            <a:r>
              <a:rPr lang="ja-JP" altLang="en-US" sz="2600" dirty="0" smtClean="0"/>
              <a:t>エビデンスが議論していない，存在しない．</a:t>
            </a:r>
            <a:endParaRPr lang="en-US" altLang="ja-JP" sz="2600" dirty="0" smtClean="0"/>
          </a:p>
          <a:p>
            <a:pPr lvl="1">
              <a:buFont typeface="Wingdings" charset="2"/>
              <a:buChar char="Ø"/>
            </a:pPr>
            <a:r>
              <a:rPr lang="ja-JP" altLang="en-US" sz="2600" dirty="0" smtClean="0"/>
              <a:t>記述したノードが</a:t>
            </a:r>
            <a:r>
              <a:rPr lang="ja-JP" altLang="en-US" sz="2600" dirty="0"/>
              <a:t>曖昧で</a:t>
            </a:r>
            <a:r>
              <a:rPr lang="ja-JP" altLang="en-US" sz="2600" dirty="0" smtClean="0"/>
              <a:t>あることや論証に無関係</a:t>
            </a:r>
            <a:r>
              <a:rPr lang="ja-JP" altLang="en-US" sz="2600" dirty="0"/>
              <a:t>である場合</a:t>
            </a:r>
            <a:endParaRPr lang="en-US" altLang="ja-JP" sz="2600" dirty="0"/>
          </a:p>
          <a:p>
            <a:pPr lvl="1">
              <a:buFont typeface="Wingdings" charset="2"/>
              <a:buChar char="Ø"/>
            </a:pPr>
            <a:r>
              <a:rPr lang="ja-JP" altLang="en-US" sz="2600" dirty="0"/>
              <a:t>ノード間の接続が不適切である場合</a:t>
            </a:r>
            <a:endParaRPr lang="en-US" altLang="ja-JP" sz="2600" dirty="0"/>
          </a:p>
          <a:p>
            <a:pPr>
              <a:buFont typeface="Wingdings" charset="2"/>
              <a:buChar char="u"/>
            </a:pPr>
            <a:r>
              <a:rPr lang="ja-JP" altLang="en-US" sz="3100" dirty="0" smtClean="0"/>
              <a:t>原因</a:t>
            </a:r>
            <a:r>
              <a:rPr lang="ja-JP" altLang="en-US" sz="3100" dirty="0"/>
              <a:t>の一つ：システムに対する情報が不足している．</a:t>
            </a:r>
            <a:endParaRPr lang="en-US" altLang="ja-JP" sz="3100" dirty="0"/>
          </a:p>
          <a:p>
            <a:pPr lvl="1">
              <a:buFont typeface="Wingdings" charset="2"/>
              <a:buChar char="Ø"/>
            </a:pPr>
            <a:r>
              <a:rPr lang="ja-JP" altLang="en-US" sz="2600" dirty="0"/>
              <a:t>システムの要素やそれらが満たすべき条件，それらの関係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が明確でない可能性．</a:t>
            </a:r>
            <a:endParaRPr lang="en-US" altLang="ja-JP" sz="2600" dirty="0"/>
          </a:p>
          <a:p>
            <a:pPr lvl="1">
              <a:buFont typeface="Wingdings" charset="2"/>
              <a:buChar char="Ø"/>
            </a:pPr>
            <a:endParaRPr lang="en-US" altLang="ja-JP" sz="2600" dirty="0"/>
          </a:p>
          <a:p>
            <a:pPr marL="492229" lvl="1" indent="0">
              <a:buNone/>
            </a:pPr>
            <a:r>
              <a:rPr lang="ja-JP" altLang="en-US" sz="2500" dirty="0"/>
              <a:t>　</a:t>
            </a:r>
            <a:r>
              <a:rPr lang="en-US" altLang="ja-JP" sz="2500" dirty="0"/>
              <a:t>			</a:t>
            </a:r>
            <a:r>
              <a:rPr lang="ja-JP" altLang="en-US" sz="2500" dirty="0"/>
              <a:t>　</a:t>
            </a:r>
          </a:p>
          <a:p>
            <a:pPr marL="0" indent="0">
              <a:buNone/>
            </a:pPr>
            <a:endParaRPr lang="en-US" altLang="ja-JP" sz="3100" dirty="0"/>
          </a:p>
          <a:p>
            <a:pPr marL="0" indent="0">
              <a:buNone/>
            </a:pPr>
            <a:endParaRPr lang="ja-JP" altLang="en-US" sz="3100" dirty="0"/>
          </a:p>
        </p:txBody>
      </p:sp>
    </p:spTree>
    <p:extLst>
      <p:ext uri="{BB962C8B-B14F-4D97-AF65-F5344CB8AC3E}">
        <p14:creationId xmlns:p14="http://schemas.microsoft.com/office/powerpoint/2010/main" val="174507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-150844"/>
            <a:ext cx="8229600" cy="905935"/>
          </a:xfrm>
        </p:spPr>
        <p:txBody>
          <a:bodyPr>
            <a:noAutofit/>
          </a:bodyPr>
          <a:lstStyle/>
          <a:p>
            <a:r>
              <a:rPr lang="en-US" altLang="ja-JP" sz="3500" dirty="0"/>
              <a:t>D-Case</a:t>
            </a:r>
            <a:r>
              <a:rPr lang="ja-JP" altLang="en-US" sz="3500" dirty="0"/>
              <a:t>の例（再掲）に対する問題</a:t>
            </a:r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42857" y="6356357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" name="図 2" descr="airb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5" y="407879"/>
            <a:ext cx="5328592" cy="6477508"/>
          </a:xfrm>
          <a:prstGeom prst="rect">
            <a:avLst/>
          </a:prstGeom>
        </p:spPr>
      </p:pic>
      <p:pic>
        <p:nvPicPr>
          <p:cNvPr id="15" name="図 14" descr="airba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8" y="407879"/>
            <a:ext cx="6556742" cy="6477507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008699" y="747897"/>
            <a:ext cx="1332043" cy="1284737"/>
          </a:xfrm>
          <a:prstGeom prst="roundRect">
            <a:avLst/>
          </a:prstGeom>
          <a:solidFill>
            <a:schemeClr val="lt1">
              <a:alpha val="17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565670" y="2427119"/>
            <a:ext cx="1728192" cy="857873"/>
          </a:xfrm>
          <a:prstGeom prst="rect">
            <a:avLst/>
          </a:prstGeom>
          <a:solidFill>
            <a:schemeClr val="lt1">
              <a:alpha val="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4010" y="3429000"/>
            <a:ext cx="4499992" cy="32403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altLang="en-US" sz="2600" dirty="0"/>
              <a:t>エアバッグ</a:t>
            </a:r>
            <a:r>
              <a:rPr lang="ja-JP" altLang="en-US" sz="2600" dirty="0"/>
              <a:t>を</a:t>
            </a:r>
            <a:r>
              <a:rPr lang="en-US" altLang="en-US" sz="2600" dirty="0"/>
              <a:t>追加</a:t>
            </a:r>
          </a:p>
          <a:p>
            <a:pPr lvl="1">
              <a:buFont typeface="Wingdings" charset="2"/>
              <a:buChar char="Ø"/>
            </a:pPr>
            <a:r>
              <a:rPr lang="ja-JP" altLang="en-US" sz="1900" dirty="0" smtClean="0"/>
              <a:t>無くて</a:t>
            </a:r>
            <a:r>
              <a:rPr lang="ja-JP" altLang="en-US" sz="1900" dirty="0"/>
              <a:t>も，</a:t>
            </a:r>
            <a:r>
              <a:rPr lang="en-US" altLang="ja-JP" sz="1900" dirty="0"/>
              <a:t>D-Case</a:t>
            </a:r>
            <a:r>
              <a:rPr lang="ja-JP" altLang="en-US" sz="1900" dirty="0"/>
              <a:t>としては誤りではないが</a:t>
            </a:r>
            <a:r>
              <a:rPr lang="ja-JP" altLang="en-US" sz="1900" dirty="0" smtClean="0"/>
              <a:t>，書かないと合意できない，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ja-JP" altLang="en-US" sz="1900" dirty="0" smtClean="0"/>
              <a:t>障害発生する．</a:t>
            </a:r>
            <a:endParaRPr lang="en-US" altLang="ja-JP" sz="1900" dirty="0"/>
          </a:p>
          <a:p>
            <a:pPr lvl="1">
              <a:buFont typeface="Wingdings" charset="2"/>
              <a:buChar char="Ø"/>
            </a:pPr>
            <a:r>
              <a:rPr lang="ja-JP" altLang="en-US" sz="1900" dirty="0"/>
              <a:t>記述しない場合は，その理由</a:t>
            </a:r>
            <a:r>
              <a:rPr lang="ja-JP" altLang="en-US" sz="1900" dirty="0" smtClean="0"/>
              <a:t>が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ja-JP" altLang="en-US" sz="1900" dirty="0" smtClean="0"/>
              <a:t>必要</a:t>
            </a:r>
            <a:endParaRPr lang="ja-JP" altLang="en-US" sz="2600" dirty="0"/>
          </a:p>
          <a:p>
            <a:pPr>
              <a:buFont typeface="Wingdings" charset="2"/>
              <a:buChar char="u"/>
            </a:pPr>
            <a:r>
              <a:rPr lang="ja-JP" altLang="en-US" sz="2600" dirty="0"/>
              <a:t>このように</a:t>
            </a:r>
            <a:r>
              <a:rPr lang="ja-JP" altLang="en-US" sz="2600" dirty="0" smtClean="0"/>
              <a:t>，元にする文書や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r>
              <a:rPr lang="ja-JP" altLang="en-US" sz="2600" dirty="0" smtClean="0"/>
              <a:t>知識には，システム</a:t>
            </a:r>
            <a:r>
              <a:rPr lang="ja-JP" altLang="en-US" sz="2600" dirty="0"/>
              <a:t>の情報が不足している場合がある．</a:t>
            </a:r>
            <a:endParaRPr lang="en-US" altLang="ja-JP" sz="2600" dirty="0"/>
          </a:p>
          <a:p>
            <a:pPr marL="0" indent="0">
              <a:buNone/>
            </a:pPr>
            <a:endParaRPr lang="ja-JP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0457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-19487"/>
            <a:ext cx="822960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本発表で紹介する記述法</a:t>
            </a:r>
            <a:endParaRPr kumimoji="1" lang="ja-JP" altLang="en-US" dirty="0"/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3" y="6356357"/>
            <a:ext cx="2133600" cy="365125"/>
          </a:xfrm>
        </p:spPr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87" y="705529"/>
            <a:ext cx="8920895" cy="681150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altLang="ja-JP" sz="2800" dirty="0" smtClean="0"/>
              <a:t>[</a:t>
            </a:r>
            <a:r>
              <a:rPr lang="ja-JP" altLang="en-US" sz="2800" dirty="0" smtClean="0"/>
              <a:t>問題再掲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トップゴール</a:t>
            </a:r>
            <a:r>
              <a:rPr lang="ja-JP" altLang="en-US" sz="2800" dirty="0"/>
              <a:t>を客観的に論証でき</a:t>
            </a:r>
            <a:r>
              <a:rPr lang="ja-JP" altLang="en-US" sz="2800" dirty="0" smtClean="0"/>
              <a:t>ない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場合</a:t>
            </a:r>
            <a:r>
              <a:rPr lang="ja-JP" altLang="en-US" sz="2800" dirty="0"/>
              <a:t>がある</a:t>
            </a:r>
            <a:r>
              <a:rPr lang="ja-JP" altLang="en-US" sz="2800" dirty="0" smtClean="0"/>
              <a:t>．</a:t>
            </a:r>
            <a:endParaRPr lang="en-US" altLang="ja-JP" sz="28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>
                <a:solidFill>
                  <a:srgbClr val="FF0000"/>
                </a:solidFill>
              </a:rPr>
              <a:t>ストラテジでの分解要素が十分でない，</a:t>
            </a:r>
            <a:r>
              <a:rPr lang="en-US" altLang="ja-JP" sz="2400" dirty="0">
                <a:solidFill>
                  <a:srgbClr val="FF0000"/>
                </a:solidFill>
              </a:rPr>
              <a:t/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ja-JP" altLang="en-US" sz="2400" dirty="0">
                <a:solidFill>
                  <a:srgbClr val="FF0000"/>
                </a:solidFill>
              </a:rPr>
              <a:t>分解要素に合意できない場合</a:t>
            </a:r>
            <a:r>
              <a:rPr lang="ja-JP" altLang="en-US" sz="2400" dirty="0" smtClean="0">
                <a:solidFill>
                  <a:srgbClr val="FF0000"/>
                </a:solidFill>
              </a:rPr>
              <a:t>．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エビデンスが議論していない，存在しない．</a:t>
            </a:r>
            <a:endParaRPr lang="en-US" altLang="ja-JP" sz="24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記述したノードが</a:t>
            </a:r>
            <a:r>
              <a:rPr lang="ja-JP" altLang="en-US" sz="2400" dirty="0"/>
              <a:t>曖昧で</a:t>
            </a:r>
            <a:r>
              <a:rPr lang="ja-JP" altLang="en-US" sz="2400" dirty="0" smtClean="0"/>
              <a:t>あることや論証に無関係</a:t>
            </a:r>
            <a:r>
              <a:rPr lang="ja-JP" altLang="en-US" sz="2400" dirty="0"/>
              <a:t>である場合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>
                <a:solidFill>
                  <a:srgbClr val="FF0000"/>
                </a:solidFill>
              </a:rPr>
              <a:t>ノード間の接続が不適切である</a:t>
            </a:r>
            <a:r>
              <a:rPr lang="ja-JP" altLang="en-US" sz="2400" dirty="0" smtClean="0">
                <a:solidFill>
                  <a:srgbClr val="FF0000"/>
                </a:solidFill>
              </a:rPr>
              <a:t>場合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Ø"/>
            </a:pPr>
            <a:endParaRPr lang="en-US" altLang="ja-JP" sz="24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altLang="ja-JP" sz="2800" dirty="0" smtClean="0"/>
              <a:t>[</a:t>
            </a:r>
            <a:r>
              <a:rPr lang="ja-JP" altLang="en-US" sz="2800" dirty="0" smtClean="0"/>
              <a:t>解決策</a:t>
            </a:r>
            <a:r>
              <a:rPr lang="en-US" altLang="ja-JP" sz="2800" dirty="0" smtClean="0"/>
              <a:t>]D-Case</a:t>
            </a:r>
            <a:r>
              <a:rPr lang="ja-JP" altLang="en-US" sz="2800" dirty="0" smtClean="0"/>
              <a:t>に記述すべき要素（文，用語等）との関係を明確にするため，コンテクスト依存行列（</a:t>
            </a:r>
            <a:r>
              <a:rPr lang="en-US" altLang="ja-JP" sz="2800" dirty="0" smtClean="0"/>
              <a:t>CDM</a:t>
            </a:r>
            <a:r>
              <a:rPr lang="ja-JP" altLang="en-US" sz="2800" dirty="0" smtClean="0"/>
              <a:t>）に基づく記述法を提案する．</a:t>
            </a:r>
            <a:r>
              <a:rPr lang="en-US" altLang="ja-JP" sz="2800" dirty="0" smtClean="0"/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400" dirty="0"/>
              <a:t>D-Case</a:t>
            </a:r>
            <a:r>
              <a:rPr lang="ja-JP" altLang="en-US" sz="2400" dirty="0"/>
              <a:t>に記述すべき</a:t>
            </a:r>
            <a:r>
              <a:rPr lang="ja-JP" altLang="en-US" sz="2400" dirty="0" smtClean="0"/>
              <a:t>要素としてシステムコンテクストを定義</a:t>
            </a:r>
            <a:endParaRPr lang="en-US" altLang="ja-JP" sz="24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400" dirty="0" smtClean="0"/>
              <a:t>システムコンテクストを用いて</a:t>
            </a:r>
            <a:r>
              <a:rPr lang="en-US" altLang="ja-JP" sz="2400" dirty="0" smtClean="0"/>
              <a:t>CDM</a:t>
            </a:r>
            <a:r>
              <a:rPr lang="ja-JP" altLang="en-US" sz="2400" dirty="0" smtClean="0"/>
              <a:t>記述法を提案</a:t>
            </a:r>
            <a:endParaRPr lang="en-US" altLang="ja-JP" sz="2400" dirty="0"/>
          </a:p>
          <a:p>
            <a:pPr marL="492229" lvl="1" indent="0">
              <a:buNone/>
            </a:pPr>
            <a:r>
              <a:rPr lang="ja-JP" altLang="en-US" sz="2500" dirty="0"/>
              <a:t>　</a:t>
            </a:r>
            <a:r>
              <a:rPr lang="en-US" altLang="ja-JP" sz="2500" dirty="0"/>
              <a:t>			</a:t>
            </a:r>
            <a:r>
              <a:rPr lang="ja-JP" altLang="en-US" sz="2500" dirty="0"/>
              <a:t>　</a:t>
            </a:r>
          </a:p>
          <a:p>
            <a:pPr marL="0" indent="0">
              <a:buNone/>
            </a:pPr>
            <a:endParaRPr lang="en-US" altLang="ja-JP" sz="3100" dirty="0"/>
          </a:p>
          <a:p>
            <a:pPr marL="0" indent="0">
              <a:buNone/>
            </a:pPr>
            <a:endParaRPr lang="ja-JP" altLang="en-US" sz="3100" dirty="0"/>
          </a:p>
        </p:txBody>
      </p:sp>
    </p:spTree>
    <p:extLst>
      <p:ext uri="{BB962C8B-B14F-4D97-AF65-F5344CB8AC3E}">
        <p14:creationId xmlns:p14="http://schemas.microsoft.com/office/powerpoint/2010/main" val="97016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05935"/>
          </a:xfrm>
        </p:spPr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8336"/>
            <a:ext cx="8435280" cy="55117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000000"/>
                </a:solidFill>
              </a:rPr>
              <a:t>研究背景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~D-Case</a:t>
            </a:r>
            <a:r>
              <a:rPr lang="ja-JP" altLang="en-US" dirty="0" smtClean="0">
                <a:solidFill>
                  <a:srgbClr val="000000"/>
                </a:solidFill>
              </a:rPr>
              <a:t>の問題点と解決法</a:t>
            </a:r>
            <a:r>
              <a:rPr lang="en-US" altLang="ja-JP" dirty="0" smtClean="0">
                <a:solidFill>
                  <a:srgbClr val="000000"/>
                </a:solidFill>
              </a:rPr>
              <a:t>~</a:t>
            </a: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u"/>
            </a:pPr>
            <a:r>
              <a:rPr lang="ja-JP" altLang="en-US" dirty="0" smtClean="0">
                <a:solidFill>
                  <a:srgbClr val="FF0000"/>
                </a:solidFill>
              </a:rPr>
              <a:t>システムコンテクスト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コンテクスト依存行列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Context Dependency Matrix</a:t>
            </a:r>
            <a:r>
              <a:rPr lang="ja-JP" altLang="en-US" dirty="0" smtClean="0"/>
              <a:t>，</a:t>
            </a:r>
            <a:r>
              <a:rPr lang="en-US" altLang="ja-JP" dirty="0" smtClean="0"/>
              <a:t>CDM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en-US" altLang="ja-JP" dirty="0"/>
              <a:t>CDM</a:t>
            </a:r>
            <a:r>
              <a:rPr lang="ja-JP" altLang="en-US" dirty="0"/>
              <a:t>から</a:t>
            </a:r>
            <a:r>
              <a:rPr lang="en-US" altLang="ja-JP" dirty="0"/>
              <a:t>D-Case</a:t>
            </a:r>
            <a:r>
              <a:rPr lang="ja-JP" altLang="en-US" dirty="0"/>
              <a:t>への生成</a:t>
            </a:r>
            <a:r>
              <a:rPr lang="ja-JP" altLang="en-US" dirty="0" smtClean="0"/>
              <a:t>規則</a:t>
            </a:r>
            <a:endParaRPr lang="en-US" altLang="ja-JP" dirty="0" smtClean="0"/>
          </a:p>
          <a:p>
            <a:pPr>
              <a:buFont typeface="Wingdings" charset="2"/>
              <a:buChar char="u"/>
            </a:pPr>
            <a:endParaRPr lang="en-US" altLang="ja-JP" dirty="0"/>
          </a:p>
          <a:p>
            <a:pPr>
              <a:buFont typeface="Wingdings" charset="2"/>
              <a:buChar char="u"/>
            </a:pPr>
            <a:r>
              <a:rPr lang="ja-JP" altLang="en-US" dirty="0" smtClean="0"/>
              <a:t>おわりに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68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4" y="-69219"/>
            <a:ext cx="6635080" cy="90593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システムコンテクスト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71"/>
            <a:ext cx="9144000" cy="592790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/>
              <a:t>＜定義＞システムに存在する制約やステークホルダ，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			</a:t>
            </a:r>
            <a:r>
              <a:rPr lang="ja-JP" altLang="en-US" sz="2800" dirty="0"/>
              <a:t>　</a:t>
            </a:r>
            <a:r>
              <a:rPr lang="en-US" altLang="ja-JP" sz="2800" dirty="0"/>
              <a:t> </a:t>
            </a:r>
            <a:r>
              <a:rPr lang="ja-JP" altLang="en-US" sz="2800" dirty="0"/>
              <a:t>要求などといったシステム関わる人，物，条件 </a:t>
            </a:r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システム自体の分析やリスク分析，ゴール分析等から抽出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en-US" altLang="ja-JP" sz="2400" dirty="0" smtClean="0"/>
              <a:t>『</a:t>
            </a:r>
            <a:r>
              <a:rPr lang="ja-JP" altLang="en-US" sz="2400" dirty="0"/>
              <a:t>システム</a:t>
            </a:r>
            <a:r>
              <a:rPr lang="ja-JP" altLang="en-US" sz="2400" dirty="0" smtClean="0"/>
              <a:t>に内在する情報</a:t>
            </a:r>
            <a:r>
              <a:rPr lang="en-US" altLang="ja-JP" sz="2400" dirty="0" smtClean="0"/>
              <a:t>』</a:t>
            </a:r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ゴール，制約条件，環境条件，リスク，理念，ステークホルダ等</a:t>
            </a:r>
            <a:endParaRPr lang="en-US" altLang="ja-JP" sz="2000" dirty="0" smtClean="0"/>
          </a:p>
          <a:p>
            <a:pPr lvl="1">
              <a:buFont typeface="Wingdings" charset="2"/>
              <a:buChar char="Ø"/>
            </a:pPr>
            <a:r>
              <a:rPr lang="ja-JP" altLang="en-US" sz="2400" dirty="0" smtClean="0"/>
              <a:t>文書の各用語や文からシステムコンテクストを抽出する．</a:t>
            </a:r>
            <a:endParaRPr lang="en-US" altLang="ja-JP" sz="2400" dirty="0" smtClean="0"/>
          </a:p>
          <a:p>
            <a:pPr lvl="2">
              <a:buFont typeface="Wingdings" charset="2"/>
              <a:buChar char="ü"/>
            </a:pPr>
            <a:r>
              <a:rPr lang="ja-JP" altLang="en-US" sz="2000" dirty="0" smtClean="0"/>
              <a:t>抽出法は現在研究途中である</a:t>
            </a:r>
            <a:r>
              <a:rPr lang="en-US" altLang="ja-JP" sz="2000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7" name="雲 6"/>
          <p:cNvSpPr/>
          <p:nvPr/>
        </p:nvSpPr>
        <p:spPr>
          <a:xfrm>
            <a:off x="6450576" y="4300880"/>
            <a:ext cx="1618989" cy="107752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sz="1800" dirty="0" smtClean="0"/>
              <a:t>システム</a:t>
            </a:r>
            <a:endParaRPr kumimoji="1" lang="ja-JP" altLang="en-US" sz="1800" dirty="0"/>
          </a:p>
        </p:txBody>
      </p:sp>
      <p:sp>
        <p:nvSpPr>
          <p:cNvPr id="8" name="角丸四角形 7"/>
          <p:cNvSpPr/>
          <p:nvPr/>
        </p:nvSpPr>
        <p:spPr>
          <a:xfrm>
            <a:off x="6303778" y="5378407"/>
            <a:ext cx="887379" cy="474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/>
              <a:t>リスク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750150" y="4165797"/>
            <a:ext cx="939425" cy="5124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/>
              <a:t>環境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条件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7919606" y="4600159"/>
            <a:ext cx="1133649" cy="6022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dirty="0" smtClean="0"/>
              <a:t>ステークホルダ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6727712" y="3789040"/>
            <a:ext cx="759059" cy="632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sz="1800" dirty="0" smtClean="0"/>
              <a:t>制約</a:t>
            </a:r>
            <a:r>
              <a:rPr lang="ja-JP" altLang="en-US" dirty="0" smtClean="0"/>
              <a:t>条件</a:t>
            </a:r>
            <a:endParaRPr kumimoji="1" lang="ja-JP" altLang="en-US" sz="1800" dirty="0"/>
          </a:p>
        </p:txBody>
      </p:sp>
      <p:sp>
        <p:nvSpPr>
          <p:cNvPr id="12" name="角丸四角形 11"/>
          <p:cNvSpPr/>
          <p:nvPr/>
        </p:nvSpPr>
        <p:spPr>
          <a:xfrm>
            <a:off x="7610500" y="4063568"/>
            <a:ext cx="887379" cy="474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sz="1600" dirty="0" smtClean="0"/>
              <a:t>ゴール</a:t>
            </a:r>
            <a:endParaRPr kumimoji="1" lang="ja-JP" altLang="en-US" sz="1600" dirty="0"/>
          </a:p>
        </p:txBody>
      </p:sp>
      <p:sp>
        <p:nvSpPr>
          <p:cNvPr id="14" name="角丸四角形 13"/>
          <p:cNvSpPr/>
          <p:nvPr/>
        </p:nvSpPr>
        <p:spPr>
          <a:xfrm>
            <a:off x="7288706" y="5258310"/>
            <a:ext cx="765484" cy="4615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kumimoji="1" lang="ja-JP" altLang="en-US" dirty="0" smtClean="0"/>
              <a:t>理念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08461" y="5985474"/>
            <a:ext cx="2104137" cy="561565"/>
          </a:xfrm>
          <a:prstGeom prst="rect">
            <a:avLst/>
          </a:prstGeom>
          <a:noFill/>
        </p:spPr>
        <p:txBody>
          <a:bodyPr wrap="none" lIns="98446" tIns="49223" rIns="98446" bIns="49223" rtlCol="0">
            <a:spAutoFit/>
          </a:bodyPr>
          <a:lstStyle/>
          <a:p>
            <a:r>
              <a:rPr lang="ja-JP" altLang="en-US" sz="1500" dirty="0"/>
              <a:t>図：システムと</a:t>
            </a:r>
            <a:r>
              <a:rPr lang="en-US" altLang="ja-JP" sz="1500" dirty="0"/>
              <a:t/>
            </a:r>
            <a:br>
              <a:rPr lang="en-US" altLang="ja-JP" sz="1500" dirty="0"/>
            </a:br>
            <a:r>
              <a:rPr lang="ja-JP" altLang="en-US" sz="1500" dirty="0"/>
              <a:t>　　システムコンテクスト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508104" y="4785199"/>
            <a:ext cx="1296144" cy="474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446" tIns="49223" rIns="98446" bIns="49223" rtlCol="0" anchor="ctr"/>
          <a:lstStyle/>
          <a:p>
            <a:pPr algn="ctr"/>
            <a:r>
              <a:rPr lang="ja-JP" altLang="en-US" dirty="0" smtClean="0"/>
              <a:t>構成要素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9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4" y="-69219"/>
            <a:ext cx="6635080" cy="90593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システムコンテクストの分類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93571"/>
            <a:ext cx="9144000" cy="592790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ja-JP" altLang="en-US" sz="2800" dirty="0"/>
              <a:t>対象コンテクスト</a:t>
            </a:r>
            <a:endParaRPr lang="en-US" altLang="ja-JP" sz="28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システムに関わる要素（名詞，名詞句）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例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システム</a:t>
            </a:r>
            <a:r>
              <a:rPr lang="ja-JP" altLang="en-US" sz="2400" dirty="0"/>
              <a:t>構成要素（センサ，アクチュエータ等），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ステークホルダ</a:t>
            </a:r>
            <a:r>
              <a:rPr lang="ja-JP" altLang="en-US" sz="2400" dirty="0"/>
              <a:t>（開発者，顧客，エンドユーザ等）など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endParaRPr lang="en-US" altLang="ja-JP" sz="2600" dirty="0" smtClean="0"/>
          </a:p>
          <a:p>
            <a:pPr>
              <a:buFont typeface="Wingdings" charset="2"/>
              <a:buChar char="u"/>
            </a:pPr>
            <a:r>
              <a:rPr lang="ja-JP" altLang="en-US" sz="2800" dirty="0" smtClean="0"/>
              <a:t>条件</a:t>
            </a:r>
            <a:r>
              <a:rPr lang="ja-JP" altLang="en-US" sz="2800" dirty="0"/>
              <a:t>コンテクスト</a:t>
            </a:r>
            <a:endParaRPr lang="en-US" altLang="ja-JP" sz="28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対象コンテクストが満たすべき条件，</a:t>
            </a:r>
            <a:r>
              <a:rPr lang="ja-JP" altLang="en-US" sz="2400" dirty="0" smtClean="0"/>
              <a:t>原則（文）</a:t>
            </a:r>
            <a:endParaRPr lang="en-US" altLang="ja-JP" sz="2400" dirty="0"/>
          </a:p>
          <a:p>
            <a:pPr lvl="1">
              <a:buFont typeface="Wingdings" charset="2"/>
              <a:buChar char="Ø"/>
            </a:pPr>
            <a:r>
              <a:rPr lang="ja-JP" altLang="en-US" sz="2400" dirty="0"/>
              <a:t>例</a:t>
            </a:r>
            <a:r>
              <a:rPr lang="ja-JP" altLang="en-US" sz="2400" dirty="0" smtClean="0"/>
              <a:t>：制約</a:t>
            </a:r>
            <a:r>
              <a:rPr lang="ja-JP" altLang="en-US" sz="2400" dirty="0"/>
              <a:t>条件，環境条件，リスク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ゴール（「信号を受け取ったら，信号の妥当性を確認する」），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理念（「センサー標準規格</a:t>
            </a:r>
            <a:r>
              <a:rPr lang="ja-JP" altLang="en-US" sz="2400" dirty="0"/>
              <a:t>に沿っている</a:t>
            </a:r>
            <a:r>
              <a:rPr lang="ja-JP" altLang="en-US" sz="2400" dirty="0" smtClean="0"/>
              <a:t>」）</a:t>
            </a:r>
            <a:endParaRPr lang="en-US" altLang="ja-JP" sz="2400" dirty="0"/>
          </a:p>
          <a:p>
            <a:pPr lvl="2">
              <a:buFont typeface="Wingdings" charset="2"/>
              <a:buChar char="Ø"/>
            </a:pPr>
            <a:endParaRPr lang="ja-JP" altLang="en-US" sz="2200" dirty="0"/>
          </a:p>
          <a:p>
            <a:pPr lvl="1">
              <a:buFont typeface="Wingdings" charset="2"/>
              <a:buChar char="u"/>
            </a:pPr>
            <a:endParaRPr lang="en-US" altLang="ja-JP" sz="2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E68-E39A-6148-B018-404637F9C5C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36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15528</TotalTime>
  <Words>1412</Words>
  <Application>Microsoft Macintosh PowerPoint</Application>
  <PresentationFormat>画面に合わせる (4:3)</PresentationFormat>
  <Paragraphs>452</Paragraphs>
  <Slides>35</Slides>
  <Notes>31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ホワイト</vt:lpstr>
      <vt:lpstr>2014年12月19日 第7回D-case研究会 コンテクスト依存関係に基づく D-Caseレビュー手法の紹介</vt:lpstr>
      <vt:lpstr>概要</vt:lpstr>
      <vt:lpstr>D-Caseの例（エアバッグシステム）</vt:lpstr>
      <vt:lpstr>D-Caseの特徴と問題点</vt:lpstr>
      <vt:lpstr>D-Caseの例（再掲）に対する問題</vt:lpstr>
      <vt:lpstr>本発表で紹介する記述法</vt:lpstr>
      <vt:lpstr>概要</vt:lpstr>
      <vt:lpstr>システムコンテクスト</vt:lpstr>
      <vt:lpstr>システムコンテクストの分類</vt:lpstr>
      <vt:lpstr>システムコンテクストの関係</vt:lpstr>
      <vt:lpstr>概要</vt:lpstr>
      <vt:lpstr>コンテクスト依存行列（CDM）</vt:lpstr>
      <vt:lpstr>CDMの例（エアバッグシステム）</vt:lpstr>
      <vt:lpstr>CDMの記述方法</vt:lpstr>
      <vt:lpstr>システムコンテクストとCDMとD-Caseの関係</vt:lpstr>
      <vt:lpstr>概要</vt:lpstr>
      <vt:lpstr>CDMからD-Caseへの生成規則(1/2)</vt:lpstr>
      <vt:lpstr>CDMからD-Caseへの生成規則(2/2)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CDMからD-Caseへの生成規則の具体例</vt:lpstr>
      <vt:lpstr>生成したD-Case</vt:lpstr>
      <vt:lpstr>生成規則の利点，欠点</vt:lpstr>
      <vt:lpstr>ツールの紹介</vt:lpstr>
      <vt:lpstr>概要</vt:lpstr>
      <vt:lpstr>おわりに</vt:lpstr>
      <vt:lpstr>今後の課題</vt:lpstr>
      <vt:lpstr>メモ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松村 昌典</dc:creator>
  <cp:lastModifiedBy>松村 昌典</cp:lastModifiedBy>
  <cp:revision>269</cp:revision>
  <dcterms:created xsi:type="dcterms:W3CDTF">2013-02-22T01:18:23Z</dcterms:created>
  <dcterms:modified xsi:type="dcterms:W3CDTF">2014-12-19T07:31:52Z</dcterms:modified>
</cp:coreProperties>
</file>